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56" r:id="rId2"/>
    <p:sldId id="383" r:id="rId3"/>
    <p:sldId id="348" r:id="rId4"/>
    <p:sldId id="368" r:id="rId5"/>
    <p:sldId id="306" r:id="rId6"/>
    <p:sldId id="305" r:id="rId7"/>
    <p:sldId id="375" r:id="rId8"/>
    <p:sldId id="309" r:id="rId9"/>
    <p:sldId id="371" r:id="rId10"/>
    <p:sldId id="346" r:id="rId11"/>
    <p:sldId id="341" r:id="rId12"/>
    <p:sldId id="365" r:id="rId13"/>
    <p:sldId id="352" r:id="rId14"/>
    <p:sldId id="379" r:id="rId15"/>
    <p:sldId id="384" r:id="rId16"/>
    <p:sldId id="386" r:id="rId17"/>
    <p:sldId id="385" r:id="rId18"/>
    <p:sldId id="325" r:id="rId19"/>
    <p:sldId id="362" r:id="rId20"/>
    <p:sldId id="366" r:id="rId21"/>
    <p:sldId id="332" r:id="rId22"/>
    <p:sldId id="367" r:id="rId23"/>
    <p:sldId id="378" r:id="rId24"/>
  </p:sldIdLst>
  <p:sldSz cx="9144000" cy="6858000" type="screen4x3"/>
  <p:notesSz cx="6761163" cy="99425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89804"/>
    <a:srgbClr val="898386"/>
    <a:srgbClr val="FF3300"/>
    <a:srgbClr val="147224"/>
    <a:srgbClr val="18842A"/>
    <a:srgbClr val="FA7D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3" autoAdjust="0"/>
    <p:restoredTop sz="94619" autoAdjust="0"/>
  </p:normalViewPr>
  <p:slideViewPr>
    <p:cSldViewPr>
      <p:cViewPr>
        <p:scale>
          <a:sx n="80" d="100"/>
          <a:sy n="80" d="100"/>
        </p:scale>
        <p:origin x="-140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C9014-2E93-49F6-9E2A-EF409F40591E}" type="doc">
      <dgm:prSet loTypeId="urn:microsoft.com/office/officeart/2005/8/layout/vList4#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FD1F412-A32F-4166-B59F-F495D25A14CD}">
      <dgm:prSet phldrT="[Texto]"/>
      <dgm:spPr/>
      <dgm:t>
        <a:bodyPr/>
        <a:lstStyle/>
        <a:p>
          <a:r>
            <a:rPr lang="pt-BR" b="1" dirty="0" smtClean="0">
              <a:latin typeface="Arial Black" panose="020B0A04020102020204" pitchFamily="34" charset="0"/>
            </a:rPr>
            <a:t>SINAES</a:t>
          </a:r>
          <a:r>
            <a:rPr lang="pt-BR" b="1" dirty="0" smtClean="0"/>
            <a:t>: avaliação das IES, dos cursos de graduação e dos  alunos (ENADE)</a:t>
          </a:r>
        </a:p>
        <a:p>
          <a:r>
            <a:rPr lang="pt-BR" b="1" dirty="0" smtClean="0"/>
            <a:t>Geração de índices: IGC, CPC, IDD</a:t>
          </a:r>
          <a:endParaRPr lang="pt-BR" b="1" dirty="0"/>
        </a:p>
      </dgm:t>
    </dgm:pt>
    <dgm:pt modelId="{4397BEBD-1EAF-48BD-8A65-CFB96FBD036B}" type="parTrans" cxnId="{D2FC24D5-E0C5-4C4E-A525-4A23E07756F9}">
      <dgm:prSet/>
      <dgm:spPr/>
      <dgm:t>
        <a:bodyPr/>
        <a:lstStyle/>
        <a:p>
          <a:endParaRPr lang="pt-BR"/>
        </a:p>
      </dgm:t>
    </dgm:pt>
    <dgm:pt modelId="{5D09B45C-89A8-42B4-B72E-D94C46F05E13}" type="sibTrans" cxnId="{D2FC24D5-E0C5-4C4E-A525-4A23E07756F9}">
      <dgm:prSet/>
      <dgm:spPr/>
      <dgm:t>
        <a:bodyPr/>
        <a:lstStyle/>
        <a:p>
          <a:endParaRPr lang="pt-BR"/>
        </a:p>
      </dgm:t>
    </dgm:pt>
    <dgm:pt modelId="{6827F399-3C1B-4B2C-859A-AADD3AC4C56B}">
      <dgm:prSet phldrT="[Texto]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BR" b="1" smtClean="0">
            <a:latin typeface="Arial Black" panose="020B0A04020102020204" pitchFamily="34" charset="0"/>
          </a:endParaRPr>
        </a:p>
        <a:p>
          <a:pPr>
            <a:spcBef>
              <a:spcPts val="0"/>
            </a:spcBef>
            <a:spcAft>
              <a:spcPct val="35000"/>
            </a:spcAft>
          </a:pPr>
          <a:r>
            <a:rPr lang="pt-BR" b="1" smtClean="0">
              <a:latin typeface="Arial Black" panose="020B0A04020102020204" pitchFamily="34" charset="0"/>
            </a:rPr>
            <a:t>AVALIAÇÃO DA INSTITUIÇÃO DE ENSINO</a:t>
          </a:r>
          <a:endParaRPr lang="pt-BR" b="1" dirty="0">
            <a:latin typeface="Arial Black" panose="020B0A04020102020204" pitchFamily="34" charset="0"/>
          </a:endParaRPr>
        </a:p>
      </dgm:t>
    </dgm:pt>
    <dgm:pt modelId="{CCB949E1-4BC5-4473-8735-22BF75778AB1}" type="parTrans" cxnId="{50C86D12-E5E5-4F6A-906A-CCFFF6C62124}">
      <dgm:prSet/>
      <dgm:spPr/>
      <dgm:t>
        <a:bodyPr/>
        <a:lstStyle/>
        <a:p>
          <a:endParaRPr lang="pt-BR"/>
        </a:p>
      </dgm:t>
    </dgm:pt>
    <dgm:pt modelId="{075A297C-029A-48C6-B453-1EDA10DD964A}" type="sibTrans" cxnId="{50C86D12-E5E5-4F6A-906A-CCFFF6C62124}">
      <dgm:prSet/>
      <dgm:spPr/>
      <dgm:t>
        <a:bodyPr/>
        <a:lstStyle/>
        <a:p>
          <a:endParaRPr lang="pt-BR"/>
        </a:p>
      </dgm:t>
    </dgm:pt>
    <dgm:pt modelId="{AB1598F9-5E41-4FA1-B7EF-AA4225757984}">
      <dgm:prSet phldrT="[Texto]"/>
      <dgm:spPr/>
      <dgm:t>
        <a:bodyPr/>
        <a:lstStyle/>
        <a:p>
          <a:pPr>
            <a:spcBef>
              <a:spcPct val="0"/>
            </a:spcBef>
            <a:spcAft>
              <a:spcPts val="600"/>
            </a:spcAft>
          </a:pPr>
          <a:r>
            <a:rPr lang="pt-BR" b="1" smtClean="0">
              <a:latin typeface="Arial Black" panose="020B0A04020102020204" pitchFamily="34" charset="0"/>
            </a:rPr>
            <a:t>AVALIAÇÃO INTERNA</a:t>
          </a:r>
          <a:r>
            <a:rPr lang="pt-BR" b="1" smtClean="0"/>
            <a:t>: UNIVERSIDADE; CURSOS; ALUNOS</a:t>
          </a:r>
          <a:endParaRPr lang="pt-BR" b="1" dirty="0"/>
        </a:p>
      </dgm:t>
    </dgm:pt>
    <dgm:pt modelId="{7183A179-1DA8-4153-BEFD-C7342048CA6B}" type="parTrans" cxnId="{989D1316-4CEB-4059-8DAA-74306EBB27BD}">
      <dgm:prSet/>
      <dgm:spPr/>
      <dgm:t>
        <a:bodyPr/>
        <a:lstStyle/>
        <a:p>
          <a:endParaRPr lang="pt-BR"/>
        </a:p>
      </dgm:t>
    </dgm:pt>
    <dgm:pt modelId="{90E47BF6-C394-44B2-A016-01A7838D4482}" type="sibTrans" cxnId="{989D1316-4CEB-4059-8DAA-74306EBB27BD}">
      <dgm:prSet/>
      <dgm:spPr/>
      <dgm:t>
        <a:bodyPr/>
        <a:lstStyle/>
        <a:p>
          <a:endParaRPr lang="pt-BR"/>
        </a:p>
      </dgm:t>
    </dgm:pt>
    <dgm:pt modelId="{B449B642-C876-454B-8EF9-1162718A6B98}">
      <dgm:prSet phldrT="[Texto]"/>
      <dgm:spPr/>
      <dgm:t>
        <a:bodyPr/>
        <a:lstStyle/>
        <a:p>
          <a:pPr algn="l">
            <a:lnSpc>
              <a:spcPct val="150000"/>
            </a:lnSpc>
            <a:spcBef>
              <a:spcPts val="1200"/>
            </a:spcBef>
            <a:spcAft>
              <a:spcPct val="35000"/>
            </a:spcAft>
          </a:pPr>
          <a:r>
            <a:rPr lang="pt-BR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pt-BR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AVALIAÇÃO DO ENSINO E DA APRENDIZAGEM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FADD4F9E-302B-41E6-B84B-04A41E603C70}" type="parTrans" cxnId="{3FB1D4A3-0BFD-42DD-A620-A37A01575FF6}">
      <dgm:prSet/>
      <dgm:spPr/>
      <dgm:t>
        <a:bodyPr/>
        <a:lstStyle/>
        <a:p>
          <a:endParaRPr lang="pt-BR"/>
        </a:p>
      </dgm:t>
    </dgm:pt>
    <dgm:pt modelId="{43E8C3BC-08C9-456F-9F3D-95A23278D7B4}" type="sibTrans" cxnId="{3FB1D4A3-0BFD-42DD-A620-A37A01575FF6}">
      <dgm:prSet/>
      <dgm:spPr/>
      <dgm:t>
        <a:bodyPr/>
        <a:lstStyle/>
        <a:p>
          <a:endParaRPr lang="pt-BR"/>
        </a:p>
      </dgm:t>
    </dgm:pt>
    <dgm:pt modelId="{AC727758-3B7A-4021-9388-13A3314C7A90}">
      <dgm:prSet phldrT="[Texto]"/>
      <dgm:spPr/>
      <dgm:t>
        <a:bodyPr/>
        <a:lstStyle/>
        <a:p>
          <a:pPr>
            <a:spcBef>
              <a:spcPts val="600"/>
            </a:spcBef>
            <a:spcAft>
              <a:spcPct val="15000"/>
            </a:spcAft>
          </a:pPr>
          <a:r>
            <a:rPr lang="pt-BR" b="1" smtClean="0">
              <a:latin typeface="Arial Black" panose="020B0A04020102020204" pitchFamily="34" charset="0"/>
            </a:rPr>
            <a:t>AVALIAÇÃO EXTERNA</a:t>
          </a:r>
          <a:r>
            <a:rPr lang="pt-BR" b="1" smtClean="0"/>
            <a:t>: UNIVERSIDADE;  CURSOS</a:t>
          </a:r>
          <a:endParaRPr lang="pt-BR" b="1" dirty="0"/>
        </a:p>
      </dgm:t>
    </dgm:pt>
    <dgm:pt modelId="{793588B1-80E8-4DF2-93E4-95CCB1229FDF}" type="parTrans" cxnId="{40E6990B-4924-45F5-B29C-11889455CF25}">
      <dgm:prSet/>
      <dgm:spPr/>
      <dgm:t>
        <a:bodyPr/>
        <a:lstStyle/>
        <a:p>
          <a:endParaRPr lang="pt-BR"/>
        </a:p>
      </dgm:t>
    </dgm:pt>
    <dgm:pt modelId="{F0B66CF3-2FE2-485A-8DDB-1EB35CC774C4}" type="sibTrans" cxnId="{40E6990B-4924-45F5-B29C-11889455CF25}">
      <dgm:prSet/>
      <dgm:spPr/>
      <dgm:t>
        <a:bodyPr/>
        <a:lstStyle/>
        <a:p>
          <a:endParaRPr lang="pt-BR"/>
        </a:p>
      </dgm:t>
    </dgm:pt>
    <dgm:pt modelId="{A347D8BC-C0D3-43D9-A29F-A441B2EBCB25}">
      <dgm:prSet phldrT="[Texto]"/>
      <dgm:spPr/>
      <dgm:t>
        <a:bodyPr/>
        <a:lstStyle/>
        <a:p>
          <a:pPr algn="l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pt-BR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AUTOAVALIAÇÃO DOS PROFESSORES E DOS DALUNOS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868D09-0005-4AA4-B53B-97C3607FC915}" type="sibTrans" cxnId="{38586FD0-0DA3-4F52-A1A6-9D03C65349FB}">
      <dgm:prSet/>
      <dgm:spPr/>
      <dgm:t>
        <a:bodyPr/>
        <a:lstStyle/>
        <a:p>
          <a:endParaRPr lang="pt-BR"/>
        </a:p>
      </dgm:t>
    </dgm:pt>
    <dgm:pt modelId="{EF358927-C9D9-4767-9CDC-FA4B665640F9}" type="parTrans" cxnId="{38586FD0-0DA3-4F52-A1A6-9D03C65349FB}">
      <dgm:prSet/>
      <dgm:spPr/>
      <dgm:t>
        <a:bodyPr/>
        <a:lstStyle/>
        <a:p>
          <a:endParaRPr lang="pt-BR"/>
        </a:p>
      </dgm:t>
    </dgm:pt>
    <dgm:pt modelId="{3535C557-DE7D-41DE-AB68-36933D62DF60}">
      <dgm:prSet phldrT="[Texto]"/>
      <dgm:spPr/>
      <dgm:t>
        <a:bodyPr/>
        <a:lstStyle/>
        <a:p>
          <a:pPr algn="l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AVALIAÇÃO DA APRENDIZAGEM DO ALUNO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BFF4B0-11C2-424D-B381-EC4C40DD50E5}" type="sibTrans" cxnId="{F5F42D56-CE54-4CFF-AD35-E72F35F881E3}">
      <dgm:prSet/>
      <dgm:spPr/>
      <dgm:t>
        <a:bodyPr/>
        <a:lstStyle/>
        <a:p>
          <a:endParaRPr lang="pt-BR"/>
        </a:p>
      </dgm:t>
    </dgm:pt>
    <dgm:pt modelId="{D8CCCDCF-3B2E-4403-8ED1-0D93A4CD0373}" type="parTrans" cxnId="{F5F42D56-CE54-4CFF-AD35-E72F35F881E3}">
      <dgm:prSet/>
      <dgm:spPr/>
      <dgm:t>
        <a:bodyPr/>
        <a:lstStyle/>
        <a:p>
          <a:endParaRPr lang="pt-BR"/>
        </a:p>
      </dgm:t>
    </dgm:pt>
    <dgm:pt modelId="{1467BA19-89D6-4195-BFF9-C86FCCF08F20}">
      <dgm:prSet phldrT="[Texto]"/>
      <dgm:spPr/>
      <dgm:t>
        <a:bodyPr/>
        <a:lstStyle/>
        <a:p>
          <a:pPr algn="l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pt-BR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AVALIAÇÃO DO DESEMPENHO DO PROFESSOR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58E94B-BBB4-466B-9398-0431D4ABE4CD}" type="sibTrans" cxnId="{BE82493B-3314-451F-A468-76D6E1320A67}">
      <dgm:prSet/>
      <dgm:spPr/>
      <dgm:t>
        <a:bodyPr/>
        <a:lstStyle/>
        <a:p>
          <a:endParaRPr lang="pt-BR"/>
        </a:p>
      </dgm:t>
    </dgm:pt>
    <dgm:pt modelId="{673DAAF5-9156-49B0-887E-94A7EE0654B8}" type="parTrans" cxnId="{BE82493B-3314-451F-A468-76D6E1320A67}">
      <dgm:prSet/>
      <dgm:spPr/>
      <dgm:t>
        <a:bodyPr/>
        <a:lstStyle/>
        <a:p>
          <a:endParaRPr lang="pt-BR"/>
        </a:p>
      </dgm:t>
    </dgm:pt>
    <dgm:pt modelId="{5857ADBC-901F-4BDD-8680-072A8540AEF2}">
      <dgm:prSet phldrT="[Texto]"/>
      <dgm:spPr/>
      <dgm:t>
        <a:bodyPr/>
        <a:lstStyle/>
        <a:p>
          <a:pPr algn="l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pt-BR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AVALIAÇÃO DO PROCESSO DE ENSINO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82DB3B-E5FD-4338-BCA8-C3751D69C8D2}" type="sibTrans" cxnId="{0DB86E66-0572-4A3B-AA1A-3B2E8327FBCB}">
      <dgm:prSet/>
      <dgm:spPr/>
      <dgm:t>
        <a:bodyPr/>
        <a:lstStyle/>
        <a:p>
          <a:endParaRPr lang="pt-BR"/>
        </a:p>
      </dgm:t>
    </dgm:pt>
    <dgm:pt modelId="{8A659A6F-2DBB-4B49-9584-095932876048}" type="parTrans" cxnId="{0DB86E66-0572-4A3B-AA1A-3B2E8327FBCB}">
      <dgm:prSet/>
      <dgm:spPr/>
      <dgm:t>
        <a:bodyPr/>
        <a:lstStyle/>
        <a:p>
          <a:endParaRPr lang="pt-BR"/>
        </a:p>
      </dgm:t>
    </dgm:pt>
    <dgm:pt modelId="{FEEEA509-C1EF-49F7-BCAE-19AC4AB66082}" type="pres">
      <dgm:prSet presAssocID="{893C9014-2E93-49F6-9E2A-EF409F40591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7AA22CB-1DD3-4FC2-BF9D-AE4BF71601BC}" type="pres">
      <dgm:prSet presAssocID="{1FD1F412-A32F-4166-B59F-F495D25A14CD}" presName="comp" presStyleCnt="0"/>
      <dgm:spPr/>
      <dgm:t>
        <a:bodyPr/>
        <a:lstStyle/>
        <a:p>
          <a:endParaRPr lang="pt-BR"/>
        </a:p>
      </dgm:t>
    </dgm:pt>
    <dgm:pt modelId="{58AF9F1A-A3BD-4148-9E64-C16CE54F1432}" type="pres">
      <dgm:prSet presAssocID="{1FD1F412-A32F-4166-B59F-F495D25A14CD}" presName="box" presStyleLbl="node1" presStyleIdx="0" presStyleCnt="3" custLinFactNeighborX="-749" custLinFactNeighborY="-10789"/>
      <dgm:spPr/>
      <dgm:t>
        <a:bodyPr/>
        <a:lstStyle/>
        <a:p>
          <a:endParaRPr lang="pt-BR"/>
        </a:p>
      </dgm:t>
    </dgm:pt>
    <dgm:pt modelId="{82236269-77D2-4B72-B29C-A7FD9EAE5D7A}" type="pres">
      <dgm:prSet presAssocID="{1FD1F412-A32F-4166-B59F-F495D25A14CD}" presName="img" presStyleLbl="fgImgPlace1" presStyleIdx="0" presStyleCnt="3" custFlipVert="1" custScaleX="82503" custScaleY="8320" custLinFactNeighborX="-4377"/>
      <dgm:spPr/>
      <dgm:t>
        <a:bodyPr/>
        <a:lstStyle/>
        <a:p>
          <a:endParaRPr lang="pt-BR"/>
        </a:p>
      </dgm:t>
    </dgm:pt>
    <dgm:pt modelId="{DD79DC91-4162-457E-A9F8-E6561BA9460A}" type="pres">
      <dgm:prSet presAssocID="{1FD1F412-A32F-4166-B59F-F495D25A14C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43B400-42AA-4525-ABD9-632D039D5A7E}" type="pres">
      <dgm:prSet presAssocID="{5D09B45C-89A8-42B4-B72E-D94C46F05E13}" presName="spacer" presStyleCnt="0"/>
      <dgm:spPr/>
      <dgm:t>
        <a:bodyPr/>
        <a:lstStyle/>
        <a:p>
          <a:endParaRPr lang="pt-BR"/>
        </a:p>
      </dgm:t>
    </dgm:pt>
    <dgm:pt modelId="{B23D644D-54E6-409B-8626-8BD35C42D6B7}" type="pres">
      <dgm:prSet presAssocID="{6827F399-3C1B-4B2C-859A-AADD3AC4C56B}" presName="comp" presStyleCnt="0"/>
      <dgm:spPr/>
      <dgm:t>
        <a:bodyPr/>
        <a:lstStyle/>
        <a:p>
          <a:endParaRPr lang="pt-BR"/>
        </a:p>
      </dgm:t>
    </dgm:pt>
    <dgm:pt modelId="{6621A870-B58C-4E50-AC41-64863DBE10B5}" type="pres">
      <dgm:prSet presAssocID="{6827F399-3C1B-4B2C-859A-AADD3AC4C56B}" presName="box" presStyleLbl="node1" presStyleIdx="1" presStyleCnt="3" custLinFactNeighborY="-2654"/>
      <dgm:spPr/>
      <dgm:t>
        <a:bodyPr/>
        <a:lstStyle/>
        <a:p>
          <a:endParaRPr lang="pt-BR"/>
        </a:p>
      </dgm:t>
    </dgm:pt>
    <dgm:pt modelId="{3D3662E9-8DA5-42AD-B46E-08E7E0A28C25}" type="pres">
      <dgm:prSet presAssocID="{6827F399-3C1B-4B2C-859A-AADD3AC4C56B}" presName="img" presStyleLbl="fgImgPlace1" presStyleIdx="1" presStyleCnt="3" custLinFactY="39881" custLinFactNeighborX="5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D0FB5B0F-D047-4AA1-B2E2-7627162E8525}" type="pres">
      <dgm:prSet presAssocID="{6827F399-3C1B-4B2C-859A-AADD3AC4C56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E4A1A1-7428-45A2-ABEC-436354101A65}" type="pres">
      <dgm:prSet presAssocID="{075A297C-029A-48C6-B453-1EDA10DD964A}" presName="spacer" presStyleCnt="0"/>
      <dgm:spPr/>
      <dgm:t>
        <a:bodyPr/>
        <a:lstStyle/>
        <a:p>
          <a:endParaRPr lang="pt-BR"/>
        </a:p>
      </dgm:t>
    </dgm:pt>
    <dgm:pt modelId="{ED6552FE-26F1-4334-9449-4533E89946E7}" type="pres">
      <dgm:prSet presAssocID="{B449B642-C876-454B-8EF9-1162718A6B98}" presName="comp" presStyleCnt="0"/>
      <dgm:spPr/>
      <dgm:t>
        <a:bodyPr/>
        <a:lstStyle/>
        <a:p>
          <a:endParaRPr lang="pt-BR"/>
        </a:p>
      </dgm:t>
    </dgm:pt>
    <dgm:pt modelId="{E2171E3B-583D-45C4-BBEE-24099E020D93}" type="pres">
      <dgm:prSet presAssocID="{B449B642-C876-454B-8EF9-1162718A6B98}" presName="box" presStyleLbl="node1" presStyleIdx="2" presStyleCnt="3" custScaleY="122951" custLinFactNeighborX="-1306" custLinFactNeighborY="-641"/>
      <dgm:spPr/>
      <dgm:t>
        <a:bodyPr/>
        <a:lstStyle/>
        <a:p>
          <a:endParaRPr lang="pt-BR"/>
        </a:p>
      </dgm:t>
    </dgm:pt>
    <dgm:pt modelId="{DC780F15-4F25-49DC-9B7A-A3539C2F7EA5}" type="pres">
      <dgm:prSet presAssocID="{B449B642-C876-454B-8EF9-1162718A6B98}" presName="img" presStyleLbl="fgImgPlace1" presStyleIdx="2" presStyleCnt="3" custScaleX="100355" custScaleY="12186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31E792CA-6CA8-48AD-81DC-E50B474AC550}" type="pres">
      <dgm:prSet presAssocID="{B449B642-C876-454B-8EF9-1162718A6B9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E82493B-3314-451F-A468-76D6E1320A67}" srcId="{B449B642-C876-454B-8EF9-1162718A6B98}" destId="{1467BA19-89D6-4195-BFF9-C86FCCF08F20}" srcOrd="1" destOrd="0" parTransId="{673DAAF5-9156-49B0-887E-94A7EE0654B8}" sibTransId="{F058E94B-BBB4-466B-9398-0431D4ABE4CD}"/>
    <dgm:cxn modelId="{3FB1D4A3-0BFD-42DD-A620-A37A01575FF6}" srcId="{893C9014-2E93-49F6-9E2A-EF409F40591E}" destId="{B449B642-C876-454B-8EF9-1162718A6B98}" srcOrd="2" destOrd="0" parTransId="{FADD4F9E-302B-41E6-B84B-04A41E603C70}" sibTransId="{43E8C3BC-08C9-456F-9F3D-95A23278D7B4}"/>
    <dgm:cxn modelId="{10CB6430-A30C-4CED-A046-02BDA768F0D4}" type="presOf" srcId="{B449B642-C876-454B-8EF9-1162718A6B98}" destId="{31E792CA-6CA8-48AD-81DC-E50B474AC550}" srcOrd="1" destOrd="0" presId="urn:microsoft.com/office/officeart/2005/8/layout/vList4#1"/>
    <dgm:cxn modelId="{50C86D12-E5E5-4F6A-906A-CCFFF6C62124}" srcId="{893C9014-2E93-49F6-9E2A-EF409F40591E}" destId="{6827F399-3C1B-4B2C-859A-AADD3AC4C56B}" srcOrd="1" destOrd="0" parTransId="{CCB949E1-4BC5-4473-8735-22BF75778AB1}" sibTransId="{075A297C-029A-48C6-B453-1EDA10DD964A}"/>
    <dgm:cxn modelId="{58D68EF7-3F2E-4F67-8BA4-170EBDFA7808}" type="presOf" srcId="{A347D8BC-C0D3-43D9-A29F-A441B2EBCB25}" destId="{31E792CA-6CA8-48AD-81DC-E50B474AC550}" srcOrd="1" destOrd="4" presId="urn:microsoft.com/office/officeart/2005/8/layout/vList4#1"/>
    <dgm:cxn modelId="{DED830CA-476F-4430-8018-00FDD5F14949}" type="presOf" srcId="{1467BA19-89D6-4195-BFF9-C86FCCF08F20}" destId="{31E792CA-6CA8-48AD-81DC-E50B474AC550}" srcOrd="1" destOrd="2" presId="urn:microsoft.com/office/officeart/2005/8/layout/vList4#1"/>
    <dgm:cxn modelId="{9D178C49-92D9-426E-9772-8D7B06658D4A}" type="presOf" srcId="{A347D8BC-C0D3-43D9-A29F-A441B2EBCB25}" destId="{E2171E3B-583D-45C4-BBEE-24099E020D93}" srcOrd="0" destOrd="4" presId="urn:microsoft.com/office/officeart/2005/8/layout/vList4#1"/>
    <dgm:cxn modelId="{3693C984-F4D1-420B-BCA8-FF2FA5EB76D9}" type="presOf" srcId="{5857ADBC-901F-4BDD-8680-072A8540AEF2}" destId="{E2171E3B-583D-45C4-BBEE-24099E020D93}" srcOrd="0" destOrd="1" presId="urn:microsoft.com/office/officeart/2005/8/layout/vList4#1"/>
    <dgm:cxn modelId="{9401A267-7CCA-4711-B25A-898BABC64BC2}" type="presOf" srcId="{AC727758-3B7A-4021-9388-13A3314C7A90}" destId="{6621A870-B58C-4E50-AC41-64863DBE10B5}" srcOrd="0" destOrd="2" presId="urn:microsoft.com/office/officeart/2005/8/layout/vList4#1"/>
    <dgm:cxn modelId="{38586FD0-0DA3-4F52-A1A6-9D03C65349FB}" srcId="{B449B642-C876-454B-8EF9-1162718A6B98}" destId="{A347D8BC-C0D3-43D9-A29F-A441B2EBCB25}" srcOrd="3" destOrd="0" parTransId="{EF358927-C9D9-4767-9CDC-FA4B665640F9}" sibTransId="{A9868D09-0005-4AA4-B53B-97C3607FC915}"/>
    <dgm:cxn modelId="{CDD47603-6D6F-4404-82A8-4863DC15356A}" type="presOf" srcId="{1467BA19-89D6-4195-BFF9-C86FCCF08F20}" destId="{E2171E3B-583D-45C4-BBEE-24099E020D93}" srcOrd="0" destOrd="2" presId="urn:microsoft.com/office/officeart/2005/8/layout/vList4#1"/>
    <dgm:cxn modelId="{9E70CA8F-F66A-46A1-8921-54CC569966CC}" type="presOf" srcId="{5857ADBC-901F-4BDD-8680-072A8540AEF2}" destId="{31E792CA-6CA8-48AD-81DC-E50B474AC550}" srcOrd="1" destOrd="1" presId="urn:microsoft.com/office/officeart/2005/8/layout/vList4#1"/>
    <dgm:cxn modelId="{4D756A8F-7062-4619-802B-286D16F960BC}" type="presOf" srcId="{AC727758-3B7A-4021-9388-13A3314C7A90}" destId="{D0FB5B0F-D047-4AA1-B2E2-7627162E8525}" srcOrd="1" destOrd="2" presId="urn:microsoft.com/office/officeart/2005/8/layout/vList4#1"/>
    <dgm:cxn modelId="{989D1316-4CEB-4059-8DAA-74306EBB27BD}" srcId="{6827F399-3C1B-4B2C-859A-AADD3AC4C56B}" destId="{AB1598F9-5E41-4FA1-B7EF-AA4225757984}" srcOrd="0" destOrd="0" parTransId="{7183A179-1DA8-4153-BEFD-C7342048CA6B}" sibTransId="{90E47BF6-C394-44B2-A016-01A7838D4482}"/>
    <dgm:cxn modelId="{40E6990B-4924-45F5-B29C-11889455CF25}" srcId="{6827F399-3C1B-4B2C-859A-AADD3AC4C56B}" destId="{AC727758-3B7A-4021-9388-13A3314C7A90}" srcOrd="1" destOrd="0" parTransId="{793588B1-80E8-4DF2-93E4-95CCB1229FDF}" sibTransId="{F0B66CF3-2FE2-485A-8DDB-1EB35CC774C4}"/>
    <dgm:cxn modelId="{552B0A1F-88FC-42C8-B1D5-4D6F3428CF37}" type="presOf" srcId="{B449B642-C876-454B-8EF9-1162718A6B98}" destId="{E2171E3B-583D-45C4-BBEE-24099E020D93}" srcOrd="0" destOrd="0" presId="urn:microsoft.com/office/officeart/2005/8/layout/vList4#1"/>
    <dgm:cxn modelId="{BCFEEACE-7EB2-4C4A-AE6F-EFAF1455A43B}" type="presOf" srcId="{6827F399-3C1B-4B2C-859A-AADD3AC4C56B}" destId="{6621A870-B58C-4E50-AC41-64863DBE10B5}" srcOrd="0" destOrd="0" presId="urn:microsoft.com/office/officeart/2005/8/layout/vList4#1"/>
    <dgm:cxn modelId="{4E4CD0EF-BD49-4924-A590-D886054BC89A}" type="presOf" srcId="{1FD1F412-A32F-4166-B59F-F495D25A14CD}" destId="{DD79DC91-4162-457E-A9F8-E6561BA9460A}" srcOrd="1" destOrd="0" presId="urn:microsoft.com/office/officeart/2005/8/layout/vList4#1"/>
    <dgm:cxn modelId="{7DC55BAA-AAC1-447D-A6CD-391FB583BF5F}" type="presOf" srcId="{893C9014-2E93-49F6-9E2A-EF409F40591E}" destId="{FEEEA509-C1EF-49F7-BCAE-19AC4AB66082}" srcOrd="0" destOrd="0" presId="urn:microsoft.com/office/officeart/2005/8/layout/vList4#1"/>
    <dgm:cxn modelId="{D2FC24D5-E0C5-4C4E-A525-4A23E07756F9}" srcId="{893C9014-2E93-49F6-9E2A-EF409F40591E}" destId="{1FD1F412-A32F-4166-B59F-F495D25A14CD}" srcOrd="0" destOrd="0" parTransId="{4397BEBD-1EAF-48BD-8A65-CFB96FBD036B}" sibTransId="{5D09B45C-89A8-42B4-B72E-D94C46F05E13}"/>
    <dgm:cxn modelId="{8D1BDA29-6A86-4AD5-BBA7-89E38E42F4A5}" type="presOf" srcId="{AB1598F9-5E41-4FA1-B7EF-AA4225757984}" destId="{6621A870-B58C-4E50-AC41-64863DBE10B5}" srcOrd="0" destOrd="1" presId="urn:microsoft.com/office/officeart/2005/8/layout/vList4#1"/>
    <dgm:cxn modelId="{0DB86E66-0572-4A3B-AA1A-3B2E8327FBCB}" srcId="{B449B642-C876-454B-8EF9-1162718A6B98}" destId="{5857ADBC-901F-4BDD-8680-072A8540AEF2}" srcOrd="0" destOrd="0" parTransId="{8A659A6F-2DBB-4B49-9584-095932876048}" sibTransId="{9082DB3B-E5FD-4338-BCA8-C3751D69C8D2}"/>
    <dgm:cxn modelId="{A8C7B7B8-2972-4FA9-A45C-48870BBC92C7}" type="presOf" srcId="{AB1598F9-5E41-4FA1-B7EF-AA4225757984}" destId="{D0FB5B0F-D047-4AA1-B2E2-7627162E8525}" srcOrd="1" destOrd="1" presId="urn:microsoft.com/office/officeart/2005/8/layout/vList4#1"/>
    <dgm:cxn modelId="{CBB8A631-9D2E-4CB2-A6D8-A791D51FB84A}" type="presOf" srcId="{3535C557-DE7D-41DE-AB68-36933D62DF60}" destId="{E2171E3B-583D-45C4-BBEE-24099E020D93}" srcOrd="0" destOrd="3" presId="urn:microsoft.com/office/officeart/2005/8/layout/vList4#1"/>
    <dgm:cxn modelId="{7C686551-CDE7-4E52-A157-5DB52BD8800E}" type="presOf" srcId="{6827F399-3C1B-4B2C-859A-AADD3AC4C56B}" destId="{D0FB5B0F-D047-4AA1-B2E2-7627162E8525}" srcOrd="1" destOrd="0" presId="urn:microsoft.com/office/officeart/2005/8/layout/vList4#1"/>
    <dgm:cxn modelId="{13BFFF88-82CF-471F-AF30-CFC906B7B72E}" type="presOf" srcId="{3535C557-DE7D-41DE-AB68-36933D62DF60}" destId="{31E792CA-6CA8-48AD-81DC-E50B474AC550}" srcOrd="1" destOrd="3" presId="urn:microsoft.com/office/officeart/2005/8/layout/vList4#1"/>
    <dgm:cxn modelId="{D3C25010-A212-4CCF-BF20-7BFDF593C219}" type="presOf" srcId="{1FD1F412-A32F-4166-B59F-F495D25A14CD}" destId="{58AF9F1A-A3BD-4148-9E64-C16CE54F1432}" srcOrd="0" destOrd="0" presId="urn:microsoft.com/office/officeart/2005/8/layout/vList4#1"/>
    <dgm:cxn modelId="{F5F42D56-CE54-4CFF-AD35-E72F35F881E3}" srcId="{B449B642-C876-454B-8EF9-1162718A6B98}" destId="{3535C557-DE7D-41DE-AB68-36933D62DF60}" srcOrd="2" destOrd="0" parTransId="{D8CCCDCF-3B2E-4403-8ED1-0D93A4CD0373}" sibTransId="{0DBFF4B0-11C2-424D-B381-EC4C40DD50E5}"/>
    <dgm:cxn modelId="{CBF9535C-2999-42F2-BCA3-5EEA742E1E0A}" type="presParOf" srcId="{FEEEA509-C1EF-49F7-BCAE-19AC4AB66082}" destId="{E7AA22CB-1DD3-4FC2-BF9D-AE4BF71601BC}" srcOrd="0" destOrd="0" presId="urn:microsoft.com/office/officeart/2005/8/layout/vList4#1"/>
    <dgm:cxn modelId="{C5E80340-DAD1-41B7-83EF-34CCB10B4944}" type="presParOf" srcId="{E7AA22CB-1DD3-4FC2-BF9D-AE4BF71601BC}" destId="{58AF9F1A-A3BD-4148-9E64-C16CE54F1432}" srcOrd="0" destOrd="0" presId="urn:microsoft.com/office/officeart/2005/8/layout/vList4#1"/>
    <dgm:cxn modelId="{E48A5242-476A-46FC-ABEE-65886B6BC85C}" type="presParOf" srcId="{E7AA22CB-1DD3-4FC2-BF9D-AE4BF71601BC}" destId="{82236269-77D2-4B72-B29C-A7FD9EAE5D7A}" srcOrd="1" destOrd="0" presId="urn:microsoft.com/office/officeart/2005/8/layout/vList4#1"/>
    <dgm:cxn modelId="{5E63B0DE-6E6F-4AA2-8547-CF1C3B277C04}" type="presParOf" srcId="{E7AA22CB-1DD3-4FC2-BF9D-AE4BF71601BC}" destId="{DD79DC91-4162-457E-A9F8-E6561BA9460A}" srcOrd="2" destOrd="0" presId="urn:microsoft.com/office/officeart/2005/8/layout/vList4#1"/>
    <dgm:cxn modelId="{32097F46-077D-4D78-B46C-38C0AC8A9A0E}" type="presParOf" srcId="{FEEEA509-C1EF-49F7-BCAE-19AC4AB66082}" destId="{1743B400-42AA-4525-ABD9-632D039D5A7E}" srcOrd="1" destOrd="0" presId="urn:microsoft.com/office/officeart/2005/8/layout/vList4#1"/>
    <dgm:cxn modelId="{64715AAF-F999-4246-8574-EE545D8916CA}" type="presParOf" srcId="{FEEEA509-C1EF-49F7-BCAE-19AC4AB66082}" destId="{B23D644D-54E6-409B-8626-8BD35C42D6B7}" srcOrd="2" destOrd="0" presId="urn:microsoft.com/office/officeart/2005/8/layout/vList4#1"/>
    <dgm:cxn modelId="{7142677E-EB2F-4220-A3C3-DCDF018AE3C5}" type="presParOf" srcId="{B23D644D-54E6-409B-8626-8BD35C42D6B7}" destId="{6621A870-B58C-4E50-AC41-64863DBE10B5}" srcOrd="0" destOrd="0" presId="urn:microsoft.com/office/officeart/2005/8/layout/vList4#1"/>
    <dgm:cxn modelId="{35132A34-BA02-42A3-B5FB-35DA26CBEFA6}" type="presParOf" srcId="{B23D644D-54E6-409B-8626-8BD35C42D6B7}" destId="{3D3662E9-8DA5-42AD-B46E-08E7E0A28C25}" srcOrd="1" destOrd="0" presId="urn:microsoft.com/office/officeart/2005/8/layout/vList4#1"/>
    <dgm:cxn modelId="{DF20D325-FBCD-4EFF-8AFB-B27154456DF2}" type="presParOf" srcId="{B23D644D-54E6-409B-8626-8BD35C42D6B7}" destId="{D0FB5B0F-D047-4AA1-B2E2-7627162E8525}" srcOrd="2" destOrd="0" presId="urn:microsoft.com/office/officeart/2005/8/layout/vList4#1"/>
    <dgm:cxn modelId="{D20B58B3-2BEF-44A9-B9C9-BE97273B0C64}" type="presParOf" srcId="{FEEEA509-C1EF-49F7-BCAE-19AC4AB66082}" destId="{F9E4A1A1-7428-45A2-ABEC-436354101A65}" srcOrd="3" destOrd="0" presId="urn:microsoft.com/office/officeart/2005/8/layout/vList4#1"/>
    <dgm:cxn modelId="{5C34995E-58C4-4349-A666-A361D0273A99}" type="presParOf" srcId="{FEEEA509-C1EF-49F7-BCAE-19AC4AB66082}" destId="{ED6552FE-26F1-4334-9449-4533E89946E7}" srcOrd="4" destOrd="0" presId="urn:microsoft.com/office/officeart/2005/8/layout/vList4#1"/>
    <dgm:cxn modelId="{506354A1-97B1-4D23-80F9-833BE90BDB14}" type="presParOf" srcId="{ED6552FE-26F1-4334-9449-4533E89946E7}" destId="{E2171E3B-583D-45C4-BBEE-24099E020D93}" srcOrd="0" destOrd="0" presId="urn:microsoft.com/office/officeart/2005/8/layout/vList4#1"/>
    <dgm:cxn modelId="{96DE40E8-1CAD-46A9-8F98-A9C7210FC2EB}" type="presParOf" srcId="{ED6552FE-26F1-4334-9449-4533E89946E7}" destId="{DC780F15-4F25-49DC-9B7A-A3539C2F7EA5}" srcOrd="1" destOrd="0" presId="urn:microsoft.com/office/officeart/2005/8/layout/vList4#1"/>
    <dgm:cxn modelId="{18092534-7635-4B3D-95B1-3557788B58FF}" type="presParOf" srcId="{ED6552FE-26F1-4334-9449-4533E89946E7}" destId="{31E792CA-6CA8-48AD-81DC-E50B474AC55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6D5F4F-9ACE-4A22-9E1D-74C7582F2776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BF279B1F-23EF-4D22-BDAC-89F8785D610C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180000">
            <a:spcAft>
              <a:spcPts val="0"/>
            </a:spcAft>
          </a:pPr>
          <a:r>
            <a:rPr lang="pt-BR" sz="2400" b="1" dirty="0" smtClean="0">
              <a:solidFill>
                <a:schemeClr val="tx1"/>
              </a:solidFill>
              <a:latin typeface="Arial Black" panose="020B0A04020102020204" pitchFamily="34" charset="0"/>
            </a:rPr>
            <a:t>ENADE</a:t>
          </a:r>
        </a:p>
        <a:p>
          <a:pPr marL="180000">
            <a:spcAft>
              <a:spcPct val="35000"/>
            </a:spcAft>
          </a:pPr>
          <a:r>
            <a:rPr lang="pt-BR" sz="1800" b="1" dirty="0" smtClean="0">
              <a:solidFill>
                <a:schemeClr val="tx1"/>
              </a:solidFill>
            </a:rPr>
            <a:t>Indicador </a:t>
          </a:r>
          <a:r>
            <a:rPr lang="pt-BR" sz="1800" b="1" dirty="0">
              <a:solidFill>
                <a:schemeClr val="tx1"/>
              </a:solidFill>
            </a:rPr>
            <a:t>de qualidade </a:t>
          </a:r>
          <a:r>
            <a:rPr lang="pt-BR" sz="1800" b="1" dirty="0" smtClean="0">
              <a:solidFill>
                <a:schemeClr val="tx1"/>
              </a:solidFill>
            </a:rPr>
            <a:t>da formação dos alunos;                                reflete o </a:t>
          </a:r>
          <a:r>
            <a:rPr lang="pt-BR" sz="1800" b="1" dirty="0" smtClean="0">
              <a:solidFill>
                <a:srgbClr val="A80000"/>
              </a:solidFill>
            </a:rPr>
            <a:t>processo e condições de oferta do curso</a:t>
          </a:r>
          <a:endParaRPr lang="pt-BR" sz="1800" b="1" dirty="0">
            <a:solidFill>
              <a:schemeClr val="tx1"/>
            </a:solidFill>
          </a:endParaRPr>
        </a:p>
      </dgm:t>
    </dgm:pt>
    <dgm:pt modelId="{C5592966-55BE-4EE0-A12C-75FD202FA26A}" type="parTrans" cxnId="{4A6D678D-9525-47FB-AAC5-94E3AB1DC0A4}">
      <dgm:prSet/>
      <dgm:spPr/>
      <dgm:t>
        <a:bodyPr/>
        <a:lstStyle/>
        <a:p>
          <a:endParaRPr lang="pt-BR"/>
        </a:p>
      </dgm:t>
    </dgm:pt>
    <dgm:pt modelId="{426D6DE3-B6CF-4D0E-BBFE-7A221ABF1DB7}" type="sibTrans" cxnId="{4A6D678D-9525-47FB-AAC5-94E3AB1DC0A4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/>
        </a:p>
      </dgm:t>
    </dgm:pt>
    <dgm:pt modelId="{68A9ED52-842B-4A0C-8568-ABDC3C045B69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80000">
            <a:spcAft>
              <a:spcPts val="0"/>
            </a:spcAft>
          </a:pPr>
          <a:r>
            <a:rPr lang="pt-BR" sz="2400" dirty="0">
              <a:solidFill>
                <a:schemeClr val="tx1"/>
              </a:solidFill>
              <a:latin typeface="Arial Black" panose="020B0A04020102020204" pitchFamily="34" charset="0"/>
            </a:rPr>
            <a:t>CPC </a:t>
          </a:r>
          <a:endParaRPr lang="pt-BR" sz="2400" dirty="0" smtClean="0">
            <a:solidFill>
              <a:schemeClr val="tx1"/>
            </a:solidFill>
            <a:latin typeface="Arial Black" panose="020B0A04020102020204" pitchFamily="34" charset="0"/>
          </a:endParaRPr>
        </a:p>
        <a:p>
          <a:pPr marL="180000">
            <a:spcAft>
              <a:spcPct val="35000"/>
            </a:spcAft>
          </a:pPr>
          <a:r>
            <a:rPr lang="pt-BR" sz="1800" b="1" dirty="0" smtClean="0">
              <a:solidFill>
                <a:schemeClr val="tx1"/>
              </a:solidFill>
            </a:rPr>
            <a:t>Indicador </a:t>
          </a:r>
          <a:r>
            <a:rPr lang="pt-BR" sz="1800" b="1" dirty="0">
              <a:solidFill>
                <a:schemeClr val="tx1"/>
              </a:solidFill>
            </a:rPr>
            <a:t>de qualidade </a:t>
          </a:r>
          <a:r>
            <a:rPr lang="pt-BR" sz="1800" b="1" dirty="0" smtClean="0">
              <a:solidFill>
                <a:schemeClr val="tx1"/>
              </a:solidFill>
            </a:rPr>
            <a:t>do curso: </a:t>
          </a:r>
          <a:r>
            <a:rPr lang="pt-BR" sz="1800" b="1" dirty="0" smtClean="0">
              <a:solidFill>
                <a:srgbClr val="0000FF"/>
              </a:solidFill>
              <a:latin typeface="Arial Black" panose="020B0A04020102020204" pitchFamily="34" charset="0"/>
            </a:rPr>
            <a:t>ENADE</a:t>
          </a:r>
          <a:r>
            <a:rPr lang="pt-BR" sz="1800" b="1" dirty="0" smtClean="0">
              <a:solidFill>
                <a:schemeClr val="tx1"/>
              </a:solidFill>
            </a:rPr>
            <a:t> mais insumos da </a:t>
          </a:r>
          <a:r>
            <a:rPr lang="pt-BR" sz="1800" b="1" dirty="0">
              <a:solidFill>
                <a:schemeClr val="tx1"/>
              </a:solidFill>
            </a:rPr>
            <a:t>qualidade de oferta dos </a:t>
          </a:r>
          <a:r>
            <a:rPr lang="pt-BR" sz="1800" b="1" dirty="0" smtClean="0">
              <a:solidFill>
                <a:schemeClr val="tx1"/>
              </a:solidFill>
            </a:rPr>
            <a:t>cursos </a:t>
          </a:r>
          <a:endParaRPr lang="pt-BR" sz="1800" b="1" dirty="0">
            <a:solidFill>
              <a:schemeClr val="tx1"/>
            </a:solidFill>
          </a:endParaRPr>
        </a:p>
      </dgm:t>
    </dgm:pt>
    <dgm:pt modelId="{DC7234C0-01BD-4A51-8286-83B780B4CFFE}" type="parTrans" cxnId="{49EA3BA8-12BD-4F14-9E29-37D0801D8F2A}">
      <dgm:prSet/>
      <dgm:spPr/>
      <dgm:t>
        <a:bodyPr/>
        <a:lstStyle/>
        <a:p>
          <a:endParaRPr lang="pt-BR"/>
        </a:p>
      </dgm:t>
    </dgm:pt>
    <dgm:pt modelId="{63FBA897-3F28-4D69-8F88-D4C604FE060A}" type="sibTrans" cxnId="{49EA3BA8-12BD-4F14-9E29-37D0801D8F2A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/>
        </a:p>
      </dgm:t>
    </dgm:pt>
    <dgm:pt modelId="{2BF50D7D-2544-43E6-B1C5-53701CC20EBA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180000">
            <a:spcAft>
              <a:spcPts val="0"/>
            </a:spcAft>
          </a:pPr>
          <a:r>
            <a:rPr lang="pt-BR" sz="2400" b="1" dirty="0">
              <a:solidFill>
                <a:schemeClr val="tx1"/>
              </a:solidFill>
              <a:latin typeface="Arial Black" panose="020B0A04020102020204" pitchFamily="34" charset="0"/>
            </a:rPr>
            <a:t>IGC </a:t>
          </a:r>
          <a:endParaRPr lang="pt-BR" sz="2400" b="1" dirty="0" smtClean="0">
            <a:solidFill>
              <a:schemeClr val="tx1"/>
            </a:solidFill>
            <a:latin typeface="Arial Black" panose="020B0A04020102020204" pitchFamily="34" charset="0"/>
          </a:endParaRPr>
        </a:p>
        <a:p>
          <a:pPr marL="180000">
            <a:spcAft>
              <a:spcPts val="1200"/>
            </a:spcAft>
          </a:pPr>
          <a:r>
            <a:rPr lang="pt-BR" sz="1800" b="1" dirty="0" smtClean="0">
              <a:solidFill>
                <a:schemeClr val="tx1"/>
              </a:solidFill>
            </a:rPr>
            <a:t>Indicador </a:t>
          </a:r>
          <a:r>
            <a:rPr lang="pt-BR" sz="1800" b="1" dirty="0">
              <a:solidFill>
                <a:schemeClr val="tx1"/>
              </a:solidFill>
            </a:rPr>
            <a:t>de qualidade </a:t>
          </a:r>
          <a:r>
            <a:rPr lang="pt-BR" sz="1800" b="1" dirty="0" smtClean="0">
              <a:solidFill>
                <a:schemeClr val="tx1"/>
              </a:solidFill>
            </a:rPr>
            <a:t>da IES: </a:t>
          </a:r>
          <a:r>
            <a:rPr lang="pt-BR" sz="2000" b="1" dirty="0" smtClean="0">
              <a:solidFill>
                <a:srgbClr val="0000FF"/>
              </a:solidFill>
              <a:latin typeface="Arial Black" panose="020B0A04020102020204" pitchFamily="34" charset="0"/>
            </a:rPr>
            <a:t>CPC</a:t>
          </a:r>
          <a:r>
            <a:rPr lang="pt-BR" sz="1800" b="1" dirty="0" smtClean="0">
              <a:solidFill>
                <a:schemeClr val="tx1"/>
              </a:solidFill>
            </a:rPr>
            <a:t> </a:t>
          </a:r>
          <a:r>
            <a:rPr lang="pt-BR" sz="1800" b="1" dirty="0">
              <a:solidFill>
                <a:schemeClr val="tx1"/>
              </a:solidFill>
            </a:rPr>
            <a:t>dos </a:t>
          </a:r>
          <a:r>
            <a:rPr lang="pt-BR" sz="1800" b="1" dirty="0" smtClean="0">
              <a:solidFill>
                <a:schemeClr val="tx1"/>
              </a:solidFill>
            </a:rPr>
            <a:t>últimos três anos; </a:t>
          </a:r>
          <a:r>
            <a:rPr lang="pt-BR" sz="1800" b="1" dirty="0">
              <a:solidFill>
                <a:schemeClr val="tx1"/>
              </a:solidFill>
            </a:rPr>
            <a:t>avaliação da </a:t>
          </a:r>
          <a:r>
            <a:rPr lang="pt-BR" sz="1800" b="1" dirty="0" smtClean="0">
              <a:solidFill>
                <a:schemeClr val="tx1"/>
              </a:solidFill>
            </a:rPr>
            <a:t>pós-graduação</a:t>
          </a:r>
          <a:endParaRPr lang="pt-BR" sz="1800" b="1" dirty="0">
            <a:solidFill>
              <a:schemeClr val="tx1"/>
            </a:solidFill>
          </a:endParaRPr>
        </a:p>
      </dgm:t>
    </dgm:pt>
    <dgm:pt modelId="{D67E26FB-DACA-4081-8577-5272E8320B2E}" type="parTrans" cxnId="{A0401B20-AF1B-412E-97BA-E5C75CCD3B81}">
      <dgm:prSet/>
      <dgm:spPr/>
      <dgm:t>
        <a:bodyPr/>
        <a:lstStyle/>
        <a:p>
          <a:endParaRPr lang="pt-BR"/>
        </a:p>
      </dgm:t>
    </dgm:pt>
    <dgm:pt modelId="{C7724370-88D2-4262-A1F8-870B518E209A}" type="sibTrans" cxnId="{A0401B20-AF1B-412E-97BA-E5C75CCD3B81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/>
        </a:p>
      </dgm:t>
    </dgm:pt>
    <dgm:pt modelId="{49FC6AC0-FCD3-465E-A456-58491ECD90E3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marL="180000" algn="l"/>
          <a:r>
            <a:rPr lang="pt-BR" sz="1400" dirty="0" smtClean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rPr>
            <a:t>OS </a:t>
          </a:r>
          <a:r>
            <a:rPr lang="pt-BR" sz="14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rPr>
            <a:t>ÍNDICES </a:t>
          </a:r>
          <a:r>
            <a:rPr lang="pt-BR" sz="1400" dirty="0" smtClean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rPr>
            <a:t>ALIMENTAM </a:t>
          </a:r>
          <a:r>
            <a:rPr lang="pt-BR" sz="14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rPr>
            <a:t>A AVALIAÇÃO </a:t>
          </a:r>
          <a:r>
            <a:rPr lang="pt-BR" sz="1400" dirty="0" smtClean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rPr>
            <a:t>EXTERNA (IN LOCO) QUE  É PRÓPRIA DOS </a:t>
          </a:r>
          <a:r>
            <a:rPr lang="pt-BR" sz="14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rPr>
            <a:t>PROCESSOS </a:t>
          </a:r>
          <a:r>
            <a:rPr lang="pt-BR" sz="1400" dirty="0" smtClean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rPr>
            <a:t>DE REGULAÇÃO E SUPERVISÃO</a:t>
          </a:r>
          <a:endParaRPr lang="pt-BR" sz="1400" dirty="0">
            <a:solidFill>
              <a:schemeClr val="bg1">
                <a:lumMod val="95000"/>
              </a:schemeClr>
            </a:solidFill>
            <a:latin typeface="Arial Black" panose="020B0A04020102020204" pitchFamily="34" charset="0"/>
          </a:endParaRPr>
        </a:p>
      </dgm:t>
    </dgm:pt>
    <dgm:pt modelId="{05CA218D-DDD2-471C-B5AE-615D596C1653}" type="parTrans" cxnId="{47CC7BAF-4800-45EA-9401-E33A0C147959}">
      <dgm:prSet/>
      <dgm:spPr/>
      <dgm:t>
        <a:bodyPr/>
        <a:lstStyle/>
        <a:p>
          <a:endParaRPr lang="pt-BR"/>
        </a:p>
      </dgm:t>
    </dgm:pt>
    <dgm:pt modelId="{FA5C7349-89CA-4EB0-9B75-FB58D3139B62}" type="sibTrans" cxnId="{47CC7BAF-4800-45EA-9401-E33A0C147959}">
      <dgm:prSet/>
      <dgm:spPr/>
      <dgm:t>
        <a:bodyPr/>
        <a:lstStyle/>
        <a:p>
          <a:endParaRPr lang="pt-BR"/>
        </a:p>
      </dgm:t>
    </dgm:pt>
    <dgm:pt modelId="{F3B600DD-564B-4F3D-9669-C11F9C06F8F7}" type="pres">
      <dgm:prSet presAssocID="{006D5F4F-9ACE-4A22-9E1D-74C7582F277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84DCD33-D53E-45B6-B059-136D32607A09}" type="pres">
      <dgm:prSet presAssocID="{006D5F4F-9ACE-4A22-9E1D-74C7582F2776}" presName="dummyMaxCanvas" presStyleCnt="0">
        <dgm:presLayoutVars/>
      </dgm:prSet>
      <dgm:spPr/>
    </dgm:pt>
    <dgm:pt modelId="{4C2961B1-EFAE-4BB6-B64E-CABBBDD806B2}" type="pres">
      <dgm:prSet presAssocID="{006D5F4F-9ACE-4A22-9E1D-74C7582F2776}" presName="FourNodes_1" presStyleLbl="node1" presStyleIdx="0" presStyleCnt="4" custScaleX="114329" custLinFactNeighborX="6876" custLinFactNeighborY="62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C3B4D4-9848-40ED-A58E-7C4D6E7257B4}" type="pres">
      <dgm:prSet presAssocID="{006D5F4F-9ACE-4A22-9E1D-74C7582F2776}" presName="FourNodes_2" presStyleLbl="node1" presStyleIdx="1" presStyleCnt="4" custScaleX="113386" custLinFactNeighborX="-53" custLinFactNeighborY="62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BC27B8-4E38-4AFE-A3CF-30643FF74052}" type="pres">
      <dgm:prSet presAssocID="{006D5F4F-9ACE-4A22-9E1D-74C7582F2776}" presName="FourNodes_3" presStyleLbl="node1" presStyleIdx="2" presStyleCnt="4" custScaleX="111769" custScaleY="95626" custLinFactNeighborX="-6427" custLinFactNeighborY="52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3025E4-F9A3-4AD9-BE39-FDE7761B3092}" type="pres">
      <dgm:prSet presAssocID="{006D5F4F-9ACE-4A22-9E1D-74C7582F2776}" presName="FourNodes_4" presStyleLbl="node1" presStyleIdx="3" presStyleCnt="4" custScaleX="73813" custScaleY="88493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E66DA1-CE04-4BF8-AD84-6CC17D233E8A}" type="pres">
      <dgm:prSet presAssocID="{006D5F4F-9ACE-4A22-9E1D-74C7582F2776}" presName="FourConn_1-2" presStyleLbl="fgAccFollowNode1" presStyleIdx="0" presStyleCnt="3" custScaleY="162195" custLinFactNeighborX="36806" custLinFactNeighborY="-10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60BF21-0615-4CDF-A2D3-0D8AFC61E92D}" type="pres">
      <dgm:prSet presAssocID="{006D5F4F-9ACE-4A22-9E1D-74C7582F2776}" presName="FourConn_2-3" presStyleLbl="fgAccFollowNode1" presStyleIdx="1" presStyleCnt="3" custScaleY="159624" custLinFactNeighborX="29294" custLinFactNeighborY="42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03D5D7-D8AB-42DD-89B5-F3D13CC91219}" type="pres">
      <dgm:prSet presAssocID="{006D5F4F-9ACE-4A22-9E1D-74C7582F2776}" presName="FourConn_3-4" presStyleLbl="fgAccFollowNode1" presStyleIdx="2" presStyleCnt="3" custScaleY="153112" custLinFactNeighborX="-98479" custLinFactNeighborY="116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129D4A-2C91-4E43-9EEE-655E367DDD2E}" type="pres">
      <dgm:prSet presAssocID="{006D5F4F-9ACE-4A22-9E1D-74C7582F277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E26B92-1153-4ADF-8F71-0D88E05B3775}" type="pres">
      <dgm:prSet presAssocID="{006D5F4F-9ACE-4A22-9E1D-74C7582F277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CB890F-10BE-4416-AB0A-21F397058942}" type="pres">
      <dgm:prSet presAssocID="{006D5F4F-9ACE-4A22-9E1D-74C7582F277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9082C2-D07C-4B9D-98C1-6C9E31C408C5}" type="pres">
      <dgm:prSet presAssocID="{006D5F4F-9ACE-4A22-9E1D-74C7582F277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5CE1950-DC52-4855-AD4C-BC41EFBFB488}" type="presOf" srcId="{BF279B1F-23EF-4D22-BDAC-89F8785D610C}" destId="{0B129D4A-2C91-4E43-9EEE-655E367DDD2E}" srcOrd="1" destOrd="0" presId="urn:microsoft.com/office/officeart/2005/8/layout/vProcess5"/>
    <dgm:cxn modelId="{3D347703-E2C7-4CA0-A37D-793AB4A47A33}" type="presOf" srcId="{2BF50D7D-2544-43E6-B1C5-53701CC20EBA}" destId="{D3CB890F-10BE-4416-AB0A-21F397058942}" srcOrd="1" destOrd="0" presId="urn:microsoft.com/office/officeart/2005/8/layout/vProcess5"/>
    <dgm:cxn modelId="{97180303-4194-4815-902F-5490FFE44523}" type="presOf" srcId="{68A9ED52-842B-4A0C-8568-ABDC3C045B69}" destId="{45C3B4D4-9848-40ED-A58E-7C4D6E7257B4}" srcOrd="0" destOrd="0" presId="urn:microsoft.com/office/officeart/2005/8/layout/vProcess5"/>
    <dgm:cxn modelId="{47CC7BAF-4800-45EA-9401-E33A0C147959}" srcId="{006D5F4F-9ACE-4A22-9E1D-74C7582F2776}" destId="{49FC6AC0-FCD3-465E-A456-58491ECD90E3}" srcOrd="3" destOrd="0" parTransId="{05CA218D-DDD2-471C-B5AE-615D596C1653}" sibTransId="{FA5C7349-89CA-4EB0-9B75-FB58D3139B62}"/>
    <dgm:cxn modelId="{37DE116D-53F8-4C1E-8D62-AFC5B32D02A2}" type="presOf" srcId="{2BF50D7D-2544-43E6-B1C5-53701CC20EBA}" destId="{6EBC27B8-4E38-4AFE-A3CF-30643FF74052}" srcOrd="0" destOrd="0" presId="urn:microsoft.com/office/officeart/2005/8/layout/vProcess5"/>
    <dgm:cxn modelId="{F26D04BD-D59E-4A15-B267-1BBFEDD9C6DA}" type="presOf" srcId="{BF279B1F-23EF-4D22-BDAC-89F8785D610C}" destId="{4C2961B1-EFAE-4BB6-B64E-CABBBDD806B2}" srcOrd="0" destOrd="0" presId="urn:microsoft.com/office/officeart/2005/8/layout/vProcess5"/>
    <dgm:cxn modelId="{49EA3BA8-12BD-4F14-9E29-37D0801D8F2A}" srcId="{006D5F4F-9ACE-4A22-9E1D-74C7582F2776}" destId="{68A9ED52-842B-4A0C-8568-ABDC3C045B69}" srcOrd="1" destOrd="0" parTransId="{DC7234C0-01BD-4A51-8286-83B780B4CFFE}" sibTransId="{63FBA897-3F28-4D69-8F88-D4C604FE060A}"/>
    <dgm:cxn modelId="{A6E59C92-6989-4375-96D7-AA643AF8B307}" type="presOf" srcId="{426D6DE3-B6CF-4D0E-BBFE-7A221ABF1DB7}" destId="{81E66DA1-CE04-4BF8-AD84-6CC17D233E8A}" srcOrd="0" destOrd="0" presId="urn:microsoft.com/office/officeart/2005/8/layout/vProcess5"/>
    <dgm:cxn modelId="{4FC4FC77-CFA0-4809-A941-1DE6E7DCB50D}" type="presOf" srcId="{006D5F4F-9ACE-4A22-9E1D-74C7582F2776}" destId="{F3B600DD-564B-4F3D-9669-C11F9C06F8F7}" srcOrd="0" destOrd="0" presId="urn:microsoft.com/office/officeart/2005/8/layout/vProcess5"/>
    <dgm:cxn modelId="{F8799569-1531-423A-A97C-211F3203357C}" type="presOf" srcId="{49FC6AC0-FCD3-465E-A456-58491ECD90E3}" destId="{2B9082C2-D07C-4B9D-98C1-6C9E31C408C5}" srcOrd="1" destOrd="0" presId="urn:microsoft.com/office/officeart/2005/8/layout/vProcess5"/>
    <dgm:cxn modelId="{A0401B20-AF1B-412E-97BA-E5C75CCD3B81}" srcId="{006D5F4F-9ACE-4A22-9E1D-74C7582F2776}" destId="{2BF50D7D-2544-43E6-B1C5-53701CC20EBA}" srcOrd="2" destOrd="0" parTransId="{D67E26FB-DACA-4081-8577-5272E8320B2E}" sibTransId="{C7724370-88D2-4262-A1F8-870B518E209A}"/>
    <dgm:cxn modelId="{C521D9EB-75E3-4CE7-918E-73B644D94B5B}" type="presOf" srcId="{49FC6AC0-FCD3-465E-A456-58491ECD90E3}" destId="{213025E4-F9A3-4AD9-BE39-FDE7761B3092}" srcOrd="0" destOrd="0" presId="urn:microsoft.com/office/officeart/2005/8/layout/vProcess5"/>
    <dgm:cxn modelId="{7666C468-C3BC-4204-B50A-367FF990CEAE}" type="presOf" srcId="{C7724370-88D2-4262-A1F8-870B518E209A}" destId="{9403D5D7-D8AB-42DD-89B5-F3D13CC91219}" srcOrd="0" destOrd="0" presId="urn:microsoft.com/office/officeart/2005/8/layout/vProcess5"/>
    <dgm:cxn modelId="{38001489-FF7B-4113-A1C8-46631D21C671}" type="presOf" srcId="{63FBA897-3F28-4D69-8F88-D4C604FE060A}" destId="{CB60BF21-0615-4CDF-A2D3-0D8AFC61E92D}" srcOrd="0" destOrd="0" presId="urn:microsoft.com/office/officeart/2005/8/layout/vProcess5"/>
    <dgm:cxn modelId="{4A6D678D-9525-47FB-AAC5-94E3AB1DC0A4}" srcId="{006D5F4F-9ACE-4A22-9E1D-74C7582F2776}" destId="{BF279B1F-23EF-4D22-BDAC-89F8785D610C}" srcOrd="0" destOrd="0" parTransId="{C5592966-55BE-4EE0-A12C-75FD202FA26A}" sibTransId="{426D6DE3-B6CF-4D0E-BBFE-7A221ABF1DB7}"/>
    <dgm:cxn modelId="{3DFD7DC1-4686-4D46-B903-72E633039C43}" type="presOf" srcId="{68A9ED52-842B-4A0C-8568-ABDC3C045B69}" destId="{0BE26B92-1153-4ADF-8F71-0D88E05B3775}" srcOrd="1" destOrd="0" presId="urn:microsoft.com/office/officeart/2005/8/layout/vProcess5"/>
    <dgm:cxn modelId="{453DDDEE-F4F7-4997-A5DF-A15FD7D29185}" type="presParOf" srcId="{F3B600DD-564B-4F3D-9669-C11F9C06F8F7}" destId="{E84DCD33-D53E-45B6-B059-136D32607A09}" srcOrd="0" destOrd="0" presId="urn:microsoft.com/office/officeart/2005/8/layout/vProcess5"/>
    <dgm:cxn modelId="{037417FD-864F-4158-80F1-83494D46AAAF}" type="presParOf" srcId="{F3B600DD-564B-4F3D-9669-C11F9C06F8F7}" destId="{4C2961B1-EFAE-4BB6-B64E-CABBBDD806B2}" srcOrd="1" destOrd="0" presId="urn:microsoft.com/office/officeart/2005/8/layout/vProcess5"/>
    <dgm:cxn modelId="{C881B0E7-B66B-489C-86BC-F60CAD5379B2}" type="presParOf" srcId="{F3B600DD-564B-4F3D-9669-C11F9C06F8F7}" destId="{45C3B4D4-9848-40ED-A58E-7C4D6E7257B4}" srcOrd="2" destOrd="0" presId="urn:microsoft.com/office/officeart/2005/8/layout/vProcess5"/>
    <dgm:cxn modelId="{B09A19DB-6F84-4600-80FB-1E7628A9CD54}" type="presParOf" srcId="{F3B600DD-564B-4F3D-9669-C11F9C06F8F7}" destId="{6EBC27B8-4E38-4AFE-A3CF-30643FF74052}" srcOrd="3" destOrd="0" presId="urn:microsoft.com/office/officeart/2005/8/layout/vProcess5"/>
    <dgm:cxn modelId="{05A4015A-3336-4BD4-9DFB-F587419913E9}" type="presParOf" srcId="{F3B600DD-564B-4F3D-9669-C11F9C06F8F7}" destId="{213025E4-F9A3-4AD9-BE39-FDE7761B3092}" srcOrd="4" destOrd="0" presId="urn:microsoft.com/office/officeart/2005/8/layout/vProcess5"/>
    <dgm:cxn modelId="{DFCDBA26-B298-4861-AE1C-344F285AAD8E}" type="presParOf" srcId="{F3B600DD-564B-4F3D-9669-C11F9C06F8F7}" destId="{81E66DA1-CE04-4BF8-AD84-6CC17D233E8A}" srcOrd="5" destOrd="0" presId="urn:microsoft.com/office/officeart/2005/8/layout/vProcess5"/>
    <dgm:cxn modelId="{348825F8-89E8-4459-8FE8-71CB4DCBD112}" type="presParOf" srcId="{F3B600DD-564B-4F3D-9669-C11F9C06F8F7}" destId="{CB60BF21-0615-4CDF-A2D3-0D8AFC61E92D}" srcOrd="6" destOrd="0" presId="urn:microsoft.com/office/officeart/2005/8/layout/vProcess5"/>
    <dgm:cxn modelId="{0B071123-A7D7-4258-9EA6-BD1F0C73A6DC}" type="presParOf" srcId="{F3B600DD-564B-4F3D-9669-C11F9C06F8F7}" destId="{9403D5D7-D8AB-42DD-89B5-F3D13CC91219}" srcOrd="7" destOrd="0" presId="urn:microsoft.com/office/officeart/2005/8/layout/vProcess5"/>
    <dgm:cxn modelId="{140A5460-F7FF-4E9F-8039-0FD42816DE51}" type="presParOf" srcId="{F3B600DD-564B-4F3D-9669-C11F9C06F8F7}" destId="{0B129D4A-2C91-4E43-9EEE-655E367DDD2E}" srcOrd="8" destOrd="0" presId="urn:microsoft.com/office/officeart/2005/8/layout/vProcess5"/>
    <dgm:cxn modelId="{A389E2E4-1872-4872-8A1D-F65D23433DC8}" type="presParOf" srcId="{F3B600DD-564B-4F3D-9669-C11F9C06F8F7}" destId="{0BE26B92-1153-4ADF-8F71-0D88E05B3775}" srcOrd="9" destOrd="0" presId="urn:microsoft.com/office/officeart/2005/8/layout/vProcess5"/>
    <dgm:cxn modelId="{CE3B4A4C-8304-45EC-B2F3-7F9419494C85}" type="presParOf" srcId="{F3B600DD-564B-4F3D-9669-C11F9C06F8F7}" destId="{D3CB890F-10BE-4416-AB0A-21F397058942}" srcOrd="10" destOrd="0" presId="urn:microsoft.com/office/officeart/2005/8/layout/vProcess5"/>
    <dgm:cxn modelId="{3AA8C96C-0314-4FFC-B084-E01D47756298}" type="presParOf" srcId="{F3B600DD-564B-4F3D-9669-C11F9C06F8F7}" destId="{2B9082C2-D07C-4B9D-98C1-6C9E31C408C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F9F1A-A3BD-4148-9E64-C16CE54F1432}">
      <dsp:nvSpPr>
        <dsp:cNvPr id="0" name=""/>
        <dsp:cNvSpPr/>
      </dsp:nvSpPr>
      <dsp:spPr>
        <a:xfrm>
          <a:off x="0" y="0"/>
          <a:ext cx="8229600" cy="1553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Arial Black" panose="020B0A04020102020204" pitchFamily="34" charset="0"/>
            </a:rPr>
            <a:t>SINAES</a:t>
          </a:r>
          <a:r>
            <a:rPr lang="pt-BR" sz="1800" b="1" kern="1200" dirty="0" smtClean="0"/>
            <a:t>: avaliação das IES, dos cursos de graduação e dos  alunos (ENADE)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Geração de índices: IGC, CPC, IDD</a:t>
          </a:r>
          <a:endParaRPr lang="pt-BR" sz="1800" b="1" kern="1200" dirty="0"/>
        </a:p>
      </dsp:txBody>
      <dsp:txXfrm>
        <a:off x="1801250" y="0"/>
        <a:ext cx="6428349" cy="1553305"/>
      </dsp:txXfrm>
    </dsp:sp>
    <dsp:sp modelId="{82236269-77D2-4B72-B29C-A7FD9EAE5D7A}">
      <dsp:nvSpPr>
        <dsp:cNvPr id="0" name=""/>
        <dsp:cNvSpPr/>
      </dsp:nvSpPr>
      <dsp:spPr>
        <a:xfrm flipV="1">
          <a:off x="227281" y="724958"/>
          <a:ext cx="1357933" cy="10338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21A870-B58C-4E50-AC41-64863DBE10B5}">
      <dsp:nvSpPr>
        <dsp:cNvPr id="0" name=""/>
        <dsp:cNvSpPr/>
      </dsp:nvSpPr>
      <dsp:spPr>
        <a:xfrm>
          <a:off x="0" y="1667411"/>
          <a:ext cx="8229600" cy="1553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pt-BR" sz="1800" b="1" kern="1200" smtClean="0">
            <a:latin typeface="Arial Black" panose="020B0A040201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smtClean="0">
              <a:latin typeface="Arial Black" panose="020B0A04020102020204" pitchFamily="34" charset="0"/>
            </a:rPr>
            <a:t>AVALIAÇÃO DA INSTITUIÇÃO DE ENSINO</a:t>
          </a:r>
          <a:endParaRPr lang="pt-BR" sz="1800" b="1" kern="1200" dirty="0">
            <a:latin typeface="Arial Black" panose="020B0A04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BR" sz="1400" b="1" kern="1200" smtClean="0">
              <a:latin typeface="Arial Black" panose="020B0A04020102020204" pitchFamily="34" charset="0"/>
            </a:rPr>
            <a:t>AVALIAÇÃO INTERNA</a:t>
          </a:r>
          <a:r>
            <a:rPr lang="pt-BR" sz="1400" b="1" kern="1200" smtClean="0"/>
            <a:t>: UNIVERSIDADE; CURSOS; ALUNOS</a:t>
          </a:r>
          <a:endParaRPr lang="pt-B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smtClean="0">
              <a:latin typeface="Arial Black" panose="020B0A04020102020204" pitchFamily="34" charset="0"/>
            </a:rPr>
            <a:t>AVALIAÇÃO EXTERNA</a:t>
          </a:r>
          <a:r>
            <a:rPr lang="pt-BR" sz="1400" b="1" kern="1200" smtClean="0"/>
            <a:t>: UNIVERSIDADE;  CURSOS</a:t>
          </a:r>
          <a:endParaRPr lang="pt-BR" sz="1400" b="1" kern="1200" dirty="0"/>
        </a:p>
      </dsp:txBody>
      <dsp:txXfrm>
        <a:off x="1801250" y="1667411"/>
        <a:ext cx="6428349" cy="1553305"/>
      </dsp:txXfrm>
    </dsp:sp>
    <dsp:sp modelId="{3D3662E9-8DA5-42AD-B46E-08E7E0A28C25}">
      <dsp:nvSpPr>
        <dsp:cNvPr id="0" name=""/>
        <dsp:cNvSpPr/>
      </dsp:nvSpPr>
      <dsp:spPr>
        <a:xfrm>
          <a:off x="155412" y="3602189"/>
          <a:ext cx="1645920" cy="12426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171E3B-583D-45C4-BBEE-24099E020D93}">
      <dsp:nvSpPr>
        <dsp:cNvPr id="0" name=""/>
        <dsp:cNvSpPr/>
      </dsp:nvSpPr>
      <dsp:spPr>
        <a:xfrm>
          <a:off x="0" y="3407315"/>
          <a:ext cx="8229600" cy="1909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pt-BR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AVALIAÇÃO DO ENSINO E DA APRENDIZAGEM</a:t>
          </a:r>
          <a:endParaRPr lang="pt-B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BR" sz="1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AVALIAÇÃO DO PROCESSO DE ENSINO</a:t>
          </a:r>
          <a:endParaRPr lang="pt-B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BR" sz="1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AVALIAÇÃO DO DESEMPENHO DO PROFESSOR</a:t>
          </a:r>
          <a:endParaRPr lang="pt-B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BR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AVALIAÇÃO DA APRENDIZAGEM DO ALUNO</a:t>
          </a:r>
          <a:endParaRPr lang="pt-B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BR" sz="1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AUTOAVALIAÇÃO DOS PROFESSORES E DOS DALUNOS</a:t>
          </a:r>
          <a:endParaRPr lang="pt-B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01250" y="3407315"/>
        <a:ext cx="6428349" cy="1909804"/>
      </dsp:txXfrm>
    </dsp:sp>
    <dsp:sp modelId="{DC780F15-4F25-49DC-9B7A-A3539C2F7EA5}">
      <dsp:nvSpPr>
        <dsp:cNvPr id="0" name=""/>
        <dsp:cNvSpPr/>
      </dsp:nvSpPr>
      <dsp:spPr>
        <a:xfrm>
          <a:off x="152409" y="3614987"/>
          <a:ext cx="1651763" cy="15143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961B1-EFAE-4BB6-B64E-CABBBDD806B2}">
      <dsp:nvSpPr>
        <dsp:cNvPr id="0" name=""/>
        <dsp:cNvSpPr/>
      </dsp:nvSpPr>
      <dsp:spPr>
        <a:xfrm>
          <a:off x="222269" y="78393"/>
          <a:ext cx="7715177" cy="1251499"/>
        </a:xfrm>
        <a:prstGeom prst="roundRect">
          <a:avLst>
            <a:gd name="adj" fmla="val 10000"/>
          </a:avLst>
        </a:prstGeom>
        <a:solidFill>
          <a:schemeClr val="accent4">
            <a:tint val="45000"/>
          </a:schemeClr>
        </a:solidFill>
        <a:ln w="9525" cap="flat" cmpd="sng" algn="ctr">
          <a:solidFill>
            <a:schemeClr val="accent4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80000"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400" b="1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ENADE</a:t>
          </a:r>
        </a:p>
        <a:p>
          <a:pPr marL="18000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Indicador </a:t>
          </a:r>
          <a:r>
            <a:rPr lang="pt-BR" sz="1800" b="1" kern="1200" dirty="0">
              <a:solidFill>
                <a:schemeClr val="tx1"/>
              </a:solidFill>
            </a:rPr>
            <a:t>de qualidade </a:t>
          </a:r>
          <a:r>
            <a:rPr lang="pt-BR" sz="1800" b="1" kern="1200" dirty="0" smtClean="0">
              <a:solidFill>
                <a:schemeClr val="tx1"/>
              </a:solidFill>
            </a:rPr>
            <a:t>da formação dos alunos;                                reflete o </a:t>
          </a:r>
          <a:r>
            <a:rPr lang="pt-BR" sz="1800" b="1" kern="1200" dirty="0" smtClean="0">
              <a:solidFill>
                <a:srgbClr val="A80000"/>
              </a:solidFill>
            </a:rPr>
            <a:t>processo e condições de oferta do curso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258924" y="115048"/>
        <a:ext cx="6060803" cy="1178189"/>
      </dsp:txXfrm>
    </dsp:sp>
    <dsp:sp modelId="{45C3B4D4-9848-40ED-A58E-7C4D6E7257B4}">
      <dsp:nvSpPr>
        <dsp:cNvPr id="0" name=""/>
        <dsp:cNvSpPr/>
      </dsp:nvSpPr>
      <dsp:spPr>
        <a:xfrm>
          <a:off x="351666" y="1556812"/>
          <a:ext cx="7651541" cy="1251499"/>
        </a:xfrm>
        <a:prstGeom prst="roundRect">
          <a:avLst>
            <a:gd name="adj" fmla="val 10000"/>
          </a:avLst>
        </a:prstGeom>
        <a:solidFill>
          <a:schemeClr val="accent2">
            <a:tint val="45000"/>
          </a:schemeClr>
        </a:solidFill>
        <a:ln w="9525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80000"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400" kern="1200" dirty="0">
              <a:solidFill>
                <a:schemeClr val="tx1"/>
              </a:solidFill>
              <a:latin typeface="Arial Black" panose="020B0A04020102020204" pitchFamily="34" charset="0"/>
            </a:rPr>
            <a:t>CPC </a:t>
          </a:r>
          <a:endParaRPr lang="pt-BR" sz="2400" kern="1200" dirty="0" smtClean="0">
            <a:solidFill>
              <a:schemeClr val="tx1"/>
            </a:solidFill>
            <a:latin typeface="Arial Black" panose="020B0A04020102020204" pitchFamily="34" charset="0"/>
          </a:endParaRPr>
        </a:p>
        <a:p>
          <a:pPr marL="18000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Indicador </a:t>
          </a:r>
          <a:r>
            <a:rPr lang="pt-BR" sz="1800" b="1" kern="1200" dirty="0">
              <a:solidFill>
                <a:schemeClr val="tx1"/>
              </a:solidFill>
            </a:rPr>
            <a:t>de qualidade </a:t>
          </a:r>
          <a:r>
            <a:rPr lang="pt-BR" sz="1800" b="1" kern="1200" dirty="0" smtClean="0">
              <a:solidFill>
                <a:schemeClr val="tx1"/>
              </a:solidFill>
            </a:rPr>
            <a:t>do curso: </a:t>
          </a:r>
          <a:r>
            <a:rPr lang="pt-BR" sz="1800" b="1" kern="1200" dirty="0" smtClean="0">
              <a:solidFill>
                <a:srgbClr val="0000FF"/>
              </a:solidFill>
              <a:latin typeface="Arial Black" panose="020B0A04020102020204" pitchFamily="34" charset="0"/>
            </a:rPr>
            <a:t>ENADE</a:t>
          </a:r>
          <a:r>
            <a:rPr lang="pt-BR" sz="1800" b="1" kern="1200" dirty="0" smtClean="0">
              <a:solidFill>
                <a:schemeClr val="tx1"/>
              </a:solidFill>
            </a:rPr>
            <a:t> mais insumos da </a:t>
          </a:r>
          <a:r>
            <a:rPr lang="pt-BR" sz="1800" b="1" kern="1200" dirty="0">
              <a:solidFill>
                <a:schemeClr val="tx1"/>
              </a:solidFill>
            </a:rPr>
            <a:t>qualidade de oferta dos </a:t>
          </a:r>
          <a:r>
            <a:rPr lang="pt-BR" sz="1800" b="1" kern="1200" dirty="0" smtClean="0">
              <a:solidFill>
                <a:schemeClr val="tx1"/>
              </a:solidFill>
            </a:rPr>
            <a:t>cursos 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388321" y="1593467"/>
        <a:ext cx="6015048" cy="1178189"/>
      </dsp:txXfrm>
    </dsp:sp>
    <dsp:sp modelId="{6EBC27B8-4E38-4AFE-A3CF-30643FF74052}">
      <dsp:nvSpPr>
        <dsp:cNvPr id="0" name=""/>
        <dsp:cNvSpPr/>
      </dsp:nvSpPr>
      <dsp:spPr>
        <a:xfrm>
          <a:off x="532822" y="3051713"/>
          <a:ext cx="7542422" cy="1196758"/>
        </a:xfrm>
        <a:prstGeom prst="roundRect">
          <a:avLst>
            <a:gd name="adj" fmla="val 10000"/>
          </a:avLst>
        </a:prstGeom>
        <a:solidFill>
          <a:schemeClr val="accent3">
            <a:tint val="45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80000"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400" b="1" kern="1200" dirty="0">
              <a:solidFill>
                <a:schemeClr val="tx1"/>
              </a:solidFill>
              <a:latin typeface="Arial Black" panose="020B0A04020102020204" pitchFamily="34" charset="0"/>
            </a:rPr>
            <a:t>IGC </a:t>
          </a:r>
          <a:endParaRPr lang="pt-BR" sz="2400" b="1" kern="1200" dirty="0" smtClean="0">
            <a:solidFill>
              <a:schemeClr val="tx1"/>
            </a:solidFill>
            <a:latin typeface="Arial Black" panose="020B0A04020102020204" pitchFamily="34" charset="0"/>
          </a:endParaRPr>
        </a:p>
        <a:p>
          <a:pPr marL="180000" lvl="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Indicador </a:t>
          </a:r>
          <a:r>
            <a:rPr lang="pt-BR" sz="1800" b="1" kern="1200" dirty="0">
              <a:solidFill>
                <a:schemeClr val="tx1"/>
              </a:solidFill>
            </a:rPr>
            <a:t>de qualidade </a:t>
          </a:r>
          <a:r>
            <a:rPr lang="pt-BR" sz="1800" b="1" kern="1200" dirty="0" smtClean="0">
              <a:solidFill>
                <a:schemeClr val="tx1"/>
              </a:solidFill>
            </a:rPr>
            <a:t>da IES: </a:t>
          </a:r>
          <a:r>
            <a:rPr lang="pt-BR" sz="2000" b="1" kern="1200" dirty="0" smtClean="0">
              <a:solidFill>
                <a:srgbClr val="0000FF"/>
              </a:solidFill>
              <a:latin typeface="Arial Black" panose="020B0A04020102020204" pitchFamily="34" charset="0"/>
            </a:rPr>
            <a:t>CPC</a:t>
          </a:r>
          <a:r>
            <a:rPr lang="pt-BR" sz="1800" b="1" kern="1200" dirty="0" smtClean="0">
              <a:solidFill>
                <a:schemeClr val="tx1"/>
              </a:solidFill>
            </a:rPr>
            <a:t> </a:t>
          </a:r>
          <a:r>
            <a:rPr lang="pt-BR" sz="1800" b="1" kern="1200" dirty="0">
              <a:solidFill>
                <a:schemeClr val="tx1"/>
              </a:solidFill>
            </a:rPr>
            <a:t>dos </a:t>
          </a:r>
          <a:r>
            <a:rPr lang="pt-BR" sz="1800" b="1" kern="1200" dirty="0" smtClean="0">
              <a:solidFill>
                <a:schemeClr val="tx1"/>
              </a:solidFill>
            </a:rPr>
            <a:t>últimos três anos; </a:t>
          </a:r>
          <a:r>
            <a:rPr lang="pt-BR" sz="1800" b="1" kern="1200" dirty="0">
              <a:solidFill>
                <a:schemeClr val="tx1"/>
              </a:solidFill>
            </a:rPr>
            <a:t>avaliação da </a:t>
          </a:r>
          <a:r>
            <a:rPr lang="pt-BR" sz="1800" b="1" kern="1200" dirty="0" smtClean="0">
              <a:solidFill>
                <a:schemeClr val="tx1"/>
              </a:solidFill>
            </a:rPr>
            <a:t>pós-graduação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567874" y="3086765"/>
        <a:ext cx="5940856" cy="1126654"/>
      </dsp:txXfrm>
    </dsp:sp>
    <dsp:sp modelId="{213025E4-F9A3-4AD9-BE39-FDE7761B3092}">
      <dsp:nvSpPr>
        <dsp:cNvPr id="0" name=""/>
        <dsp:cNvSpPr/>
      </dsp:nvSpPr>
      <dsp:spPr>
        <a:xfrm>
          <a:off x="2812372" y="4509137"/>
          <a:ext cx="4981066" cy="1107489"/>
        </a:xfrm>
        <a:prstGeom prst="roundRect">
          <a:avLst>
            <a:gd name="adj" fmla="val 10000"/>
          </a:avLst>
        </a:prstGeom>
        <a:solidFill>
          <a:schemeClr val="dk1">
            <a:tint val="9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1"/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8000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rPr>
            <a:t>OS </a:t>
          </a:r>
          <a:r>
            <a:rPr lang="pt-BR" sz="1400" kern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rPr>
            <a:t>ÍNDICES </a:t>
          </a:r>
          <a:r>
            <a:rPr lang="pt-BR" sz="1400" kern="1200" dirty="0" smtClean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rPr>
            <a:t>ALIMENTAM </a:t>
          </a:r>
          <a:r>
            <a:rPr lang="pt-BR" sz="1400" kern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rPr>
            <a:t>A AVALIAÇÃO </a:t>
          </a:r>
          <a:r>
            <a:rPr lang="pt-BR" sz="1400" kern="1200" dirty="0" smtClean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rPr>
            <a:t>EXTERNA (IN LOCO) QUE  É PRÓPRIA DOS </a:t>
          </a:r>
          <a:r>
            <a:rPr lang="pt-BR" sz="1400" kern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rPr>
            <a:t>PROCESSOS </a:t>
          </a:r>
          <a:r>
            <a:rPr lang="pt-BR" sz="1400" kern="1200" dirty="0" smtClean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rPr>
            <a:t>DE REGULAÇÃO E SUPERVISÃO</a:t>
          </a:r>
          <a:endParaRPr lang="pt-BR" sz="1400" kern="1200" dirty="0">
            <a:solidFill>
              <a:schemeClr val="bg1">
                <a:lumMod val="95000"/>
              </a:schemeClr>
            </a:solidFill>
            <a:latin typeface="Arial Black" panose="020B0A04020102020204" pitchFamily="34" charset="0"/>
          </a:endParaRPr>
        </a:p>
      </dsp:txBody>
      <dsp:txXfrm>
        <a:off x="2844809" y="4541574"/>
        <a:ext cx="3898578" cy="1042615"/>
      </dsp:txXfrm>
    </dsp:sp>
    <dsp:sp modelId="{81E66DA1-CE04-4BF8-AD84-6CC17D233E8A}">
      <dsp:nvSpPr>
        <dsp:cNvPr id="0" name=""/>
        <dsp:cNvSpPr/>
      </dsp:nvSpPr>
      <dsp:spPr>
        <a:xfrm>
          <a:off x="6475895" y="696811"/>
          <a:ext cx="813474" cy="13194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tint val="9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6658927" y="696811"/>
        <a:ext cx="447410" cy="1118079"/>
      </dsp:txXfrm>
    </dsp:sp>
    <dsp:sp modelId="{CB60BF21-0615-4CDF-A2D3-0D8AFC61E92D}">
      <dsp:nvSpPr>
        <dsp:cNvPr id="0" name=""/>
        <dsp:cNvSpPr/>
      </dsp:nvSpPr>
      <dsp:spPr>
        <a:xfrm>
          <a:off x="6979950" y="2229890"/>
          <a:ext cx="813474" cy="12985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9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7162982" y="2229890"/>
        <a:ext cx="447410" cy="1097165"/>
      </dsp:txXfrm>
    </dsp:sp>
    <dsp:sp modelId="{9403D5D7-D8AB-42DD-89B5-F3D13CC91219}">
      <dsp:nvSpPr>
        <dsp:cNvPr id="0" name=""/>
        <dsp:cNvSpPr/>
      </dsp:nvSpPr>
      <dsp:spPr>
        <a:xfrm>
          <a:off x="6497278" y="3795033"/>
          <a:ext cx="813474" cy="1245526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tint val="9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6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6680310" y="3795033"/>
        <a:ext cx="447410" cy="1044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938" cy="496888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30638" y="0"/>
            <a:ext cx="2928937" cy="496888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CBAC91-CC38-4BFD-A056-7412C7ED92D1}" type="datetimeFigureOut">
              <a:rPr lang="pt-BR"/>
              <a:pPr>
                <a:defRPr/>
              </a:pPr>
              <a:t>25/10/2017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28938" cy="496887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30638" y="9444038"/>
            <a:ext cx="2928937" cy="496887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AFEEF8-A88B-4766-85E7-2E95B09FD2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4454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tângulo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tângulo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Conector reto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tângulo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5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2E6A9-88F7-4219-BED9-3B6BC41EFE85}" type="datetimeFigureOut">
              <a:rPr lang="pt-BR"/>
              <a:pPr>
                <a:defRPr/>
              </a:pPr>
              <a:t>25/10/2017</a:t>
            </a:fld>
            <a:endParaRPr lang="pt-BR"/>
          </a:p>
        </p:txBody>
      </p:sp>
      <p:sp>
        <p:nvSpPr>
          <p:cNvPr id="16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1D36E48-BE91-462E-8DB9-1146D2AEAA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82EED-4784-4B0B-A5CE-FFDEB67BA85B}" type="datetimeFigureOut">
              <a:rPr lang="pt-BR"/>
              <a:pPr>
                <a:defRPr/>
              </a:pPr>
              <a:t>25/10/2017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29A91-2E8B-43C0-BA1A-5A1A6C7F19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tângulo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tângulo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Conector reto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ipse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lipse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083ED-580C-4035-B091-6EC97C00BD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4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BE60F-6BF1-46D1-B273-C1173D79BB9C}" type="datetimeFigureOut">
              <a:rPr lang="pt-BR"/>
              <a:pPr>
                <a:defRPr/>
              </a:pPr>
              <a:t>25/10/2017</a:t>
            </a:fld>
            <a:endParaRPr lang="pt-BR"/>
          </a:p>
        </p:txBody>
      </p:sp>
      <p:sp>
        <p:nvSpPr>
          <p:cNvPr id="1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DE96-3426-4C75-970A-53E3EC1BCF4E}" type="datetimeFigureOut">
              <a:rPr lang="pt-BR"/>
              <a:pPr>
                <a:defRPr/>
              </a:pPr>
              <a:t>25/10/2017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A5EEC-2A0B-4652-BAF0-D7C80B77C0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tângulo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tângulo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tângulo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Conector reto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Elipse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e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4B435-64FB-4096-BBCE-F758DB02EABA}" type="datetimeFigureOut">
              <a:rPr lang="pt-BR"/>
              <a:pPr>
                <a:defRPr/>
              </a:pPr>
              <a:t>25/10/2017</a:t>
            </a:fld>
            <a:endParaRPr lang="pt-BR"/>
          </a:p>
        </p:txBody>
      </p:sp>
      <p:sp>
        <p:nvSpPr>
          <p:cNvPr id="1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C030B0E-DBEB-4004-A05B-871C1F8051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B3398-7F64-4CBF-97BD-BFE47BD280AF}" type="datetimeFigureOut">
              <a:rPr lang="pt-BR"/>
              <a:pPr>
                <a:defRPr/>
              </a:pPr>
              <a:t>25/10/2017</a:t>
            </a:fld>
            <a:endParaRPr lang="pt-BR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0BB64-7244-4541-9DDB-7F68C7E843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tângulo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Conector reto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etângulo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Elipse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Elipse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8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9CFC-2786-4C0E-A8BB-88B1BB7BF09E}" type="datetimeFigureOut">
              <a:rPr lang="pt-BR"/>
              <a:pPr>
                <a:defRPr/>
              </a:pPr>
              <a:t>25/10/2017</a:t>
            </a:fld>
            <a:endParaRPr lang="pt-BR"/>
          </a:p>
        </p:txBody>
      </p:sp>
      <p:sp>
        <p:nvSpPr>
          <p:cNvPr id="19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C23033A-712B-4A58-B622-EFE20BEFBA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2C1A3-182B-47B7-94A8-DB5D519A74B7}" type="datetimeFigureOut">
              <a:rPr lang="pt-BR"/>
              <a:pPr>
                <a:defRPr/>
              </a:pPr>
              <a:t>25/10/2017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735F6-5D3E-4583-94A3-BC44CF04F7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tângulo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DE901-CF22-4D44-BA60-8A0949736C4F}" type="datetimeFigureOut">
              <a:rPr lang="pt-BR"/>
              <a:pPr>
                <a:defRPr/>
              </a:pPr>
              <a:t>25/10/2017</a:t>
            </a:fld>
            <a:endParaRPr lang="pt-BR"/>
          </a:p>
        </p:txBody>
      </p:sp>
      <p:sp>
        <p:nvSpPr>
          <p:cNvPr id="9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D5FF64-88F4-4CE3-9EDD-54B50C4965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tângulo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Conector reto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e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tângulo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6" name="Espaço Reservado para Número de Slid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FA71868-C066-4B4B-B1D3-2E875D001B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DDF53-9822-4DDF-888A-2BC61970B887}" type="datetimeFigureOut">
              <a:rPr lang="pt-BR"/>
              <a:pPr>
                <a:defRPr/>
              </a:pPr>
              <a:t>25/10/2017</a:t>
            </a:fld>
            <a:endParaRPr lang="pt-BR"/>
          </a:p>
        </p:txBody>
      </p:sp>
      <p:sp>
        <p:nvSpPr>
          <p:cNvPr id="18" name="Espaço Reservado para Rodapé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etângulo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tângulo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e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tângulo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Espaço Reservado para Número de Slid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B769E-9500-4C60-9F2D-66B584FB16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Data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58151-C1A6-4B36-935C-A517BA93370C}" type="datetimeFigureOut">
              <a:rPr lang="pt-BR"/>
              <a:pPr>
                <a:defRPr/>
              </a:pPr>
              <a:t>25/10/2017</a:t>
            </a:fld>
            <a:endParaRPr lang="pt-BR"/>
          </a:p>
        </p:txBody>
      </p:sp>
      <p:sp>
        <p:nvSpPr>
          <p:cNvPr id="18" name="Espaço Reservado para Rodapé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9423A2-62E5-44FB-8FC2-1FF3065F9080}" type="datetimeFigureOut">
              <a:rPr lang="pt-BR"/>
              <a:pPr>
                <a:defRPr/>
              </a:pPr>
              <a:t>25/10/2017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Elipse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9D3B71-5430-4102-8357-7A2E2E9B6D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8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1039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11188" y="3140968"/>
            <a:ext cx="7921625" cy="2016224"/>
          </a:xfrm>
        </p:spPr>
        <p:txBody>
          <a:bodyPr>
            <a:noAutofit/>
          </a:bodyPr>
          <a:lstStyle/>
          <a:p>
            <a:pPr eaLnBrk="1" hangingPunct="1"/>
            <a:r>
              <a:rPr lang="pt-BR" sz="4000" dirty="0" smtClean="0">
                <a:latin typeface="Arial Black" panose="020B0A04020102020204" pitchFamily="34" charset="0"/>
              </a:rPr>
              <a:t>O PAPEL E </a:t>
            </a:r>
          </a:p>
          <a:p>
            <a:pPr eaLnBrk="1" hangingPunct="1"/>
            <a:r>
              <a:rPr lang="pt-BR" sz="4000" dirty="0" smtClean="0">
                <a:latin typeface="Arial Black" panose="020B0A04020102020204" pitchFamily="34" charset="0"/>
              </a:rPr>
              <a:t>A IMPORTÂNCIA</a:t>
            </a:r>
          </a:p>
          <a:p>
            <a:pPr eaLnBrk="1" hangingPunct="1"/>
            <a:r>
              <a:rPr lang="pt-BR" sz="4000" dirty="0" smtClean="0">
                <a:latin typeface="Arial Black" panose="020B0A04020102020204" pitchFamily="34" charset="0"/>
              </a:rPr>
              <a:t>DO ENADE</a:t>
            </a:r>
            <a:endParaRPr lang="pt-BR" sz="4000" cap="none" dirty="0" smtClean="0">
              <a:latin typeface="Arial Black" panose="020B0A04020102020204" pitchFamily="34" charset="0"/>
            </a:endParaRPr>
          </a:p>
        </p:txBody>
      </p:sp>
      <p:pic>
        <p:nvPicPr>
          <p:cNvPr id="14338" name="Imagem 5"/>
          <p:cNvPicPr>
            <a:picLocks noChangeAspect="1" noChangeArrowheads="1"/>
          </p:cNvPicPr>
          <p:nvPr/>
        </p:nvPicPr>
        <p:blipFill>
          <a:blip r:embed="rId2"/>
          <a:srcRect l="10616" t="7347" r="11664" b="80806"/>
          <a:stretch>
            <a:fillRect/>
          </a:stretch>
        </p:blipFill>
        <p:spPr bwMode="auto">
          <a:xfrm>
            <a:off x="179388" y="188913"/>
            <a:ext cx="87852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tângulo 2"/>
          <p:cNvSpPr>
            <a:spLocks noChangeArrowheads="1"/>
          </p:cNvSpPr>
          <p:nvPr/>
        </p:nvSpPr>
        <p:spPr bwMode="auto">
          <a:xfrm>
            <a:off x="230188" y="1517650"/>
            <a:ext cx="4931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Calibri" pitchFamily="34" charset="0"/>
              </a:rPr>
              <a:t>PRÓ-REITORIA DE ENSINO DE GRADUAÇÃO</a:t>
            </a:r>
          </a:p>
          <a:p>
            <a:r>
              <a:rPr lang="pt-BR" sz="1600" b="1" dirty="0">
                <a:solidFill>
                  <a:schemeClr val="tx2"/>
                </a:solidFill>
                <a:latin typeface="Calibri" pitchFamily="34" charset="0"/>
              </a:rPr>
              <a:t>Coordenadoria de Avaliação e </a:t>
            </a:r>
            <a:r>
              <a:rPr lang="pt-BR" sz="1600" b="1" dirty="0" smtClean="0">
                <a:solidFill>
                  <a:schemeClr val="tx2"/>
                </a:solidFill>
                <a:latin typeface="Calibri" pitchFamily="34" charset="0"/>
              </a:rPr>
              <a:t>Desempenho de Cursos</a:t>
            </a:r>
            <a:endParaRPr lang="pt-BR" sz="1600" b="1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 sz="1600" b="1" dirty="0">
                <a:solidFill>
                  <a:schemeClr val="tx2"/>
                </a:solidFill>
                <a:latin typeface="Calibri" pitchFamily="34" charset="0"/>
              </a:rPr>
              <a:t>Prof. Dr. Eugenio Pacelli Leal Bittencourt</a:t>
            </a:r>
            <a:endParaRPr lang="pt-BR" sz="1600" b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14340" name="Retângulo 6"/>
          <p:cNvSpPr>
            <a:spLocks noChangeArrowheads="1"/>
          </p:cNvSpPr>
          <p:nvPr/>
        </p:nvSpPr>
        <p:spPr bwMode="auto">
          <a:xfrm>
            <a:off x="3129061" y="5867400"/>
            <a:ext cx="2750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400" b="1" dirty="0">
                <a:solidFill>
                  <a:schemeClr val="tx2"/>
                </a:solidFill>
                <a:latin typeface="Calibri" pitchFamily="34" charset="0"/>
              </a:rPr>
              <a:t>BELÉM, </a:t>
            </a:r>
            <a:r>
              <a:rPr lang="pt-BR" sz="1400" b="1" dirty="0" smtClean="0">
                <a:solidFill>
                  <a:schemeClr val="tx2"/>
                </a:solidFill>
                <a:latin typeface="Calibri" pitchFamily="34" charset="0"/>
              </a:rPr>
              <a:t>26 </a:t>
            </a:r>
            <a:r>
              <a:rPr lang="pt-BR" sz="1400" b="1" dirty="0">
                <a:solidFill>
                  <a:schemeClr val="tx2"/>
                </a:solidFill>
                <a:latin typeface="Calibri" pitchFamily="34" charset="0"/>
              </a:rPr>
              <a:t>DE </a:t>
            </a:r>
            <a:r>
              <a:rPr lang="pt-BR" sz="1400" b="1" dirty="0" smtClean="0">
                <a:solidFill>
                  <a:schemeClr val="tx2"/>
                </a:solidFill>
                <a:latin typeface="Calibri" pitchFamily="34" charset="0"/>
              </a:rPr>
              <a:t>OUTUBRO </a:t>
            </a:r>
            <a:r>
              <a:rPr lang="pt-BR" sz="1400" b="1" dirty="0">
                <a:solidFill>
                  <a:schemeClr val="tx2"/>
                </a:solidFill>
                <a:latin typeface="Calibri" pitchFamily="34" charset="0"/>
              </a:rPr>
              <a:t>DE </a:t>
            </a:r>
            <a:r>
              <a:rPr lang="pt-BR" sz="1400" b="1" dirty="0" smtClean="0">
                <a:solidFill>
                  <a:schemeClr val="tx2"/>
                </a:solidFill>
                <a:latin typeface="Calibri" pitchFamily="34" charset="0"/>
              </a:rPr>
              <a:t>2017</a:t>
            </a:r>
            <a:endParaRPr lang="pt-BR" sz="1400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-57150"/>
            <a:ext cx="9251950" cy="69151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3111500" y="2781300"/>
            <a:ext cx="1752600" cy="8302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FFFF00"/>
                </a:solidFill>
                <a:latin typeface="Verdana" pitchFamily="34" charset="0"/>
              </a:rPr>
              <a:t>Desempenho dos Estudantes</a:t>
            </a:r>
            <a:endParaRPr lang="pt-BR" b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6948488" y="2709863"/>
            <a:ext cx="2016125" cy="15113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1032835">
            <a:off x="3490913" y="2309813"/>
            <a:ext cx="3744912" cy="792162"/>
          </a:xfrm>
          <a:prstGeom prst="rightArrow">
            <a:avLst>
              <a:gd name="adj1" fmla="val 47343"/>
              <a:gd name="adj2" fmla="val 72116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5219700" y="6019800"/>
            <a:ext cx="1116013" cy="43338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Calibri" pitchFamily="34" charset="0"/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4679950" y="2997200"/>
            <a:ext cx="1116013" cy="5032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Calibri" pitchFamily="34" charset="0"/>
            </a:endParaRPr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1835150" y="1125538"/>
            <a:ext cx="2378075" cy="1727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-695849">
            <a:off x="1192213" y="2746375"/>
            <a:ext cx="1917700" cy="1127125"/>
          </a:xfrm>
          <a:prstGeom prst="curvedUpArrow">
            <a:avLst>
              <a:gd name="adj1" fmla="val 34028"/>
              <a:gd name="adj2" fmla="val 68056"/>
              <a:gd name="adj3" fmla="val 33333"/>
            </a:avLst>
          </a:prstGeom>
          <a:solidFill>
            <a:srgbClr val="FFFF5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-10117251">
            <a:off x="2813050" y="3760788"/>
            <a:ext cx="2592388" cy="1296987"/>
          </a:xfrm>
          <a:prstGeom prst="curvedDownArrow">
            <a:avLst>
              <a:gd name="adj1" fmla="val 39976"/>
              <a:gd name="adj2" fmla="val 79951"/>
              <a:gd name="adj3" fmla="val 33333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611188" y="5607050"/>
            <a:ext cx="4392612" cy="1179513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latin typeface="Calibri" pitchFamily="34" charset="0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2139950" y="5589588"/>
            <a:ext cx="2000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latin typeface="Verdana" pitchFamily="34" charset="0"/>
              </a:rPr>
              <a:t>ENADE</a:t>
            </a:r>
            <a:endParaRPr lang="pt-BR" sz="2400">
              <a:latin typeface="Verdana" pitchFamily="34" charset="0"/>
            </a:endParaRP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3851919" y="5168225"/>
            <a:ext cx="187114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0000"/>
                </a:solidFill>
                <a:latin typeface="Verdana" pitchFamily="34" charset="0"/>
              </a:rPr>
              <a:t>Nota do IDD (35%)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323850" y="2852738"/>
            <a:ext cx="1611313" cy="523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FFFF00"/>
                </a:solidFill>
                <a:latin typeface="Verdana" pitchFamily="34" charset="0"/>
              </a:rPr>
              <a:t>Corpo Docente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2268538" y="1268413"/>
            <a:ext cx="16541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800" b="1">
                <a:solidFill>
                  <a:srgbClr val="FF0000"/>
                </a:solidFill>
                <a:latin typeface="Verdana" pitchFamily="34" charset="0"/>
              </a:rPr>
              <a:t>C</a:t>
            </a:r>
            <a:r>
              <a:rPr lang="pt-BR" b="1">
                <a:solidFill>
                  <a:srgbClr val="000000"/>
                </a:solidFill>
                <a:latin typeface="Verdana" pitchFamily="34" charset="0"/>
              </a:rPr>
              <a:t>onceito </a:t>
            </a:r>
            <a:r>
              <a:rPr lang="pt-BR" sz="2800" b="1">
                <a:solidFill>
                  <a:srgbClr val="FF0000"/>
                </a:solidFill>
                <a:latin typeface="Verdana" pitchFamily="34" charset="0"/>
              </a:rPr>
              <a:t>P</a:t>
            </a:r>
            <a:r>
              <a:rPr lang="pt-BR" b="1">
                <a:solidFill>
                  <a:srgbClr val="000000"/>
                </a:solidFill>
                <a:latin typeface="Verdana" pitchFamily="34" charset="0"/>
              </a:rPr>
              <a:t>reliminar </a:t>
            </a:r>
            <a:r>
              <a:rPr lang="pt-BR">
                <a:solidFill>
                  <a:srgbClr val="000000"/>
                </a:solidFill>
                <a:latin typeface="Verdana" pitchFamily="34" charset="0"/>
              </a:rPr>
              <a:t>de</a:t>
            </a:r>
            <a:r>
              <a:rPr lang="pt-BR" b="1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pt-BR" sz="2800" b="1">
                <a:solidFill>
                  <a:srgbClr val="FF0000"/>
                </a:solidFill>
                <a:latin typeface="Verdana" pitchFamily="34" charset="0"/>
              </a:rPr>
              <a:t>C</a:t>
            </a:r>
            <a:r>
              <a:rPr lang="pt-BR" b="1">
                <a:solidFill>
                  <a:srgbClr val="000000"/>
                </a:solidFill>
                <a:latin typeface="Verdana" pitchFamily="34" charset="0"/>
              </a:rPr>
              <a:t>urso</a:t>
            </a: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4787900" y="3068638"/>
            <a:ext cx="935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>
                <a:solidFill>
                  <a:srgbClr val="0033CC"/>
                </a:solidFill>
                <a:latin typeface="Stencil" pitchFamily="82" charset="0"/>
              </a:rPr>
              <a:t>55%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316830" y="5373216"/>
            <a:ext cx="2094930" cy="584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000000"/>
                </a:solidFill>
                <a:latin typeface="Verdana" pitchFamily="34" charset="0"/>
              </a:rPr>
              <a:t>Questionário do Estudante</a:t>
            </a: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5364163" y="6042025"/>
            <a:ext cx="93503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>
                <a:latin typeface="Stencil" pitchFamily="82" charset="0"/>
              </a:rPr>
              <a:t>15%</a:t>
            </a:r>
          </a:p>
        </p:txBody>
      </p:sp>
      <p:sp>
        <p:nvSpPr>
          <p:cNvPr id="4126" name="Oval 30"/>
          <p:cNvSpPr>
            <a:spLocks noChangeArrowheads="1"/>
          </p:cNvSpPr>
          <p:nvPr/>
        </p:nvSpPr>
        <p:spPr bwMode="auto">
          <a:xfrm>
            <a:off x="7380288" y="1773238"/>
            <a:ext cx="1439862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Calibri" pitchFamily="34" charset="0"/>
            </a:endParaRP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7019925" y="3213100"/>
            <a:ext cx="18716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b="1">
                <a:solidFill>
                  <a:srgbClr val="000000"/>
                </a:solidFill>
                <a:latin typeface="Verdana" pitchFamily="34" charset="0"/>
              </a:rPr>
              <a:t>Avaliação</a:t>
            </a:r>
          </a:p>
          <a:p>
            <a:pPr algn="ctr">
              <a:lnSpc>
                <a:spcPct val="90000"/>
              </a:lnSpc>
            </a:pPr>
            <a:r>
              <a:rPr lang="pt-BR" b="1">
                <a:solidFill>
                  <a:srgbClr val="000000"/>
                </a:solidFill>
                <a:latin typeface="Verdana" pitchFamily="34" charset="0"/>
              </a:rPr>
              <a:t>Institucional</a:t>
            </a:r>
            <a:endParaRPr lang="pt-BR" sz="16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7596188" y="1989138"/>
            <a:ext cx="12239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FF0000"/>
                </a:solidFill>
                <a:latin typeface="Verdana" pitchFamily="34" charset="0"/>
              </a:rPr>
              <a:t>Í</a:t>
            </a:r>
            <a:r>
              <a:rPr lang="pt-BR" sz="1600" b="1">
                <a:solidFill>
                  <a:srgbClr val="000000"/>
                </a:solidFill>
                <a:latin typeface="Verdana" pitchFamily="34" charset="0"/>
              </a:rPr>
              <a:t>ndice</a:t>
            </a:r>
          </a:p>
          <a:p>
            <a:r>
              <a:rPr lang="pt-BR" sz="1600" b="1">
                <a:solidFill>
                  <a:srgbClr val="FF0000"/>
                </a:solidFill>
                <a:latin typeface="Verdana" pitchFamily="34" charset="0"/>
              </a:rPr>
              <a:t>G</a:t>
            </a:r>
            <a:r>
              <a:rPr lang="pt-BR" sz="1600" b="1">
                <a:solidFill>
                  <a:srgbClr val="000000"/>
                </a:solidFill>
                <a:latin typeface="Verdana" pitchFamily="34" charset="0"/>
              </a:rPr>
              <a:t>eral de </a:t>
            </a:r>
            <a:r>
              <a:rPr lang="pt-BR" sz="1600" b="1">
                <a:solidFill>
                  <a:srgbClr val="FF0000"/>
                </a:solidFill>
                <a:latin typeface="Verdana" pitchFamily="34" charset="0"/>
              </a:rPr>
              <a:t>C</a:t>
            </a:r>
            <a:r>
              <a:rPr lang="pt-BR" sz="1600" b="1">
                <a:solidFill>
                  <a:srgbClr val="000000"/>
                </a:solidFill>
                <a:latin typeface="Verdana" pitchFamily="34" charset="0"/>
              </a:rPr>
              <a:t>ursos</a:t>
            </a:r>
            <a:endParaRPr lang="en-US" sz="1600">
              <a:latin typeface="Verdana" pitchFamily="34" charset="0"/>
            </a:endParaRPr>
          </a:p>
        </p:txBody>
      </p:sp>
      <p:sp>
        <p:nvSpPr>
          <p:cNvPr id="4129" name="AutoShape 33"/>
          <p:cNvSpPr>
            <a:spLocks noChangeArrowheads="1"/>
          </p:cNvSpPr>
          <p:nvPr/>
        </p:nvSpPr>
        <p:spPr bwMode="auto">
          <a:xfrm rot="-5400000">
            <a:off x="7236619" y="4148931"/>
            <a:ext cx="1152525" cy="722313"/>
          </a:xfrm>
          <a:prstGeom prst="rightArrow">
            <a:avLst>
              <a:gd name="adj1" fmla="val 50000"/>
              <a:gd name="adj2" fmla="val 3989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4130" name="Oval 34"/>
          <p:cNvSpPr>
            <a:spLocks noChangeArrowheads="1"/>
          </p:cNvSpPr>
          <p:nvPr/>
        </p:nvSpPr>
        <p:spPr bwMode="auto">
          <a:xfrm>
            <a:off x="7019925" y="4652963"/>
            <a:ext cx="1657350" cy="11525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Calibri" pitchFamily="34" charset="0"/>
            </a:endParaRPr>
          </a:p>
        </p:txBody>
      </p:sp>
      <p:sp>
        <p:nvSpPr>
          <p:cNvPr id="4131" name="Text Box 35"/>
          <p:cNvSpPr txBox="1">
            <a:spLocks noChangeArrowheads="1"/>
          </p:cNvSpPr>
          <p:nvPr/>
        </p:nvSpPr>
        <p:spPr bwMode="auto">
          <a:xfrm>
            <a:off x="7092950" y="4868863"/>
            <a:ext cx="16557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solidFill>
                  <a:srgbClr val="000000"/>
                </a:solidFill>
                <a:latin typeface="Verdana" pitchFamily="34" charset="0"/>
              </a:rPr>
              <a:t>Conceito CAPES Pós-Graduação</a:t>
            </a: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32" name="AutoShape 36"/>
          <p:cNvSpPr>
            <a:spLocks/>
          </p:cNvSpPr>
          <p:nvPr/>
        </p:nvSpPr>
        <p:spPr bwMode="auto">
          <a:xfrm flipH="1">
            <a:off x="611187" y="6021388"/>
            <a:ext cx="4537075" cy="765175"/>
          </a:xfrm>
          <a:prstGeom prst="borderCallout2">
            <a:avLst>
              <a:gd name="adj1" fmla="val 17648"/>
              <a:gd name="adj2" fmla="val 103412"/>
              <a:gd name="adj3" fmla="val 17060"/>
              <a:gd name="adj4" fmla="val 112204"/>
              <a:gd name="adj5" fmla="val -28968"/>
              <a:gd name="adj6" fmla="val 11188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FFFF00"/>
                </a:solidFill>
                <a:latin typeface="Verdana" pitchFamily="34" charset="0"/>
              </a:rPr>
              <a:t>Infraestrutura e Instalações: 5,0%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FFFF00"/>
                </a:solidFill>
                <a:latin typeface="Verdana" pitchFamily="34" charset="0"/>
              </a:rPr>
              <a:t>Organização Didático-Pedagógica: 7,5%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FFFF00"/>
                </a:solidFill>
                <a:latin typeface="Verdana" pitchFamily="34" charset="0"/>
              </a:rPr>
              <a:t>Ampliação da Formação Acadêmica: 2,5%</a:t>
            </a:r>
            <a:endParaRPr lang="en-US" sz="1400" b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4135" name="AutoShape 39"/>
          <p:cNvSpPr>
            <a:spLocks/>
          </p:cNvSpPr>
          <p:nvPr/>
        </p:nvSpPr>
        <p:spPr bwMode="auto">
          <a:xfrm>
            <a:off x="317500" y="3789363"/>
            <a:ext cx="1968500" cy="863600"/>
          </a:xfrm>
          <a:prstGeom prst="borderCallout1">
            <a:avLst>
              <a:gd name="adj1" fmla="val 22644"/>
              <a:gd name="adj2" fmla="val -4069"/>
              <a:gd name="adj3" fmla="val -53458"/>
              <a:gd name="adj4" fmla="val -483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0000"/>
                </a:solidFill>
                <a:latin typeface="Verdana" pitchFamily="34" charset="0"/>
              </a:rPr>
              <a:t>Doutores: 15%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0000"/>
                </a:solidFill>
                <a:latin typeface="Verdana" pitchFamily="34" charset="0"/>
              </a:rPr>
              <a:t>Mestres: 7,5%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0000"/>
                </a:solidFill>
                <a:latin typeface="Verdana" pitchFamily="34" charset="0"/>
              </a:rPr>
              <a:t>Regime Docente - </a:t>
            </a:r>
            <a:r>
              <a:rPr lang="pt-BR" sz="1200" dirty="0">
                <a:solidFill>
                  <a:srgbClr val="000000"/>
                </a:solidFill>
                <a:latin typeface="Verdana" pitchFamily="34" charset="0"/>
              </a:rPr>
              <a:t>integral/parcial</a:t>
            </a:r>
            <a:r>
              <a:rPr lang="pt-BR" sz="1200" b="1" dirty="0">
                <a:solidFill>
                  <a:srgbClr val="000000"/>
                </a:solidFill>
                <a:latin typeface="Verdana" pitchFamily="34" charset="0"/>
              </a:rPr>
              <a:t>: 7,5%</a:t>
            </a:r>
            <a:endParaRPr 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Seta para cima 42"/>
          <p:cNvSpPr/>
          <p:nvPr/>
        </p:nvSpPr>
        <p:spPr>
          <a:xfrm>
            <a:off x="2286000" y="3214688"/>
            <a:ext cx="1000125" cy="2214562"/>
          </a:xfrm>
          <a:prstGeom prst="up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5" name="Oval 7"/>
          <p:cNvSpPr>
            <a:spLocks noChangeArrowheads="1"/>
          </p:cNvSpPr>
          <p:nvPr/>
        </p:nvSpPr>
        <p:spPr bwMode="auto">
          <a:xfrm>
            <a:off x="395288" y="2133600"/>
            <a:ext cx="1116012" cy="5762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Calibri" pitchFamily="34" charset="0"/>
            </a:endParaRPr>
          </a:p>
        </p:txBody>
      </p:sp>
      <p:sp>
        <p:nvSpPr>
          <p:cNvPr id="46" name="Text Box 29"/>
          <p:cNvSpPr txBox="1">
            <a:spLocks noChangeArrowheads="1"/>
          </p:cNvSpPr>
          <p:nvPr/>
        </p:nvSpPr>
        <p:spPr bwMode="auto">
          <a:xfrm>
            <a:off x="539750" y="2266950"/>
            <a:ext cx="935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>
                <a:solidFill>
                  <a:srgbClr val="0033CC"/>
                </a:solidFill>
                <a:latin typeface="Stencil" pitchFamily="82" charset="0"/>
              </a:rPr>
              <a:t>30%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4427538" y="3644900"/>
            <a:ext cx="2016125" cy="2619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latin typeface="Verdana" pitchFamily="34" charset="0"/>
                <a:cs typeface="+mn-cs"/>
              </a:rPr>
              <a:t>CONCLUINTES (20%)</a:t>
            </a:r>
          </a:p>
        </p:txBody>
      </p:sp>
      <p:sp>
        <p:nvSpPr>
          <p:cNvPr id="21538" name="Text Box 2"/>
          <p:cNvSpPr txBox="1">
            <a:spLocks noChangeArrowheads="1"/>
          </p:cNvSpPr>
          <p:nvPr/>
        </p:nvSpPr>
        <p:spPr bwMode="auto">
          <a:xfrm>
            <a:off x="539750" y="260350"/>
            <a:ext cx="79914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3200" b="1">
                <a:solidFill>
                  <a:srgbClr val="FF6600"/>
                </a:solidFill>
                <a:latin typeface="Verdana" pitchFamily="34" charset="0"/>
              </a:rPr>
              <a:t>Conceito Preliminar de Curso</a:t>
            </a:r>
          </a:p>
          <a:p>
            <a:pPr algn="r"/>
            <a:r>
              <a:rPr lang="pt-BR">
                <a:solidFill>
                  <a:srgbClr val="FF6600"/>
                </a:solidFill>
                <a:latin typeface="Verdana" pitchFamily="34" charset="0"/>
              </a:rPr>
              <a:t>(cálculo utilizado desde 2013)</a:t>
            </a:r>
          </a:p>
        </p:txBody>
      </p:sp>
      <p:pic>
        <p:nvPicPr>
          <p:cNvPr id="32" name="Picture 2" descr="C:\Users\PROEG\Documents\orgulhodeseruf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  <p:bldP spid="4103" grpId="0" animBg="1"/>
      <p:bldP spid="4104" grpId="0" animBg="1"/>
      <p:bldP spid="4107" grpId="0" animBg="1"/>
      <p:bldP spid="4108" grpId="0" animBg="1"/>
      <p:bldP spid="4108" grpId="1" animBg="1"/>
      <p:bldP spid="4109" grpId="0" animBg="1"/>
      <p:bldP spid="4121" grpId="0"/>
      <p:bldP spid="4126" grpId="0" animBg="1"/>
      <p:bldP spid="4127" grpId="0"/>
      <p:bldP spid="4128" grpId="0"/>
      <p:bldP spid="4129" grpId="0" animBg="1"/>
      <p:bldP spid="4130" grpId="0" animBg="1"/>
      <p:bldP spid="4131" grpId="0"/>
      <p:bldP spid="4132" grpId="0" animBg="1"/>
      <p:bldP spid="4135" grpId="0" animBg="1"/>
      <p:bldP spid="43" grpId="0" animBg="1"/>
      <p:bldP spid="45" grpId="1" animBg="1"/>
      <p:bldP spid="46" grpId="0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6512" y="0"/>
            <a:ext cx="9144000" cy="6858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7" name="Seta dobrada 46"/>
          <p:cNvSpPr/>
          <p:nvPr/>
        </p:nvSpPr>
        <p:spPr>
          <a:xfrm rot="16200000">
            <a:off x="377865" y="2509799"/>
            <a:ext cx="4248869" cy="3782219"/>
          </a:xfrm>
          <a:prstGeom prst="bentArrow">
            <a:avLst>
              <a:gd name="adj1" fmla="val 11375"/>
              <a:gd name="adj2" fmla="val 15090"/>
              <a:gd name="adj3" fmla="val 25000"/>
              <a:gd name="adj4" fmla="val 4375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>
              <a:solidFill>
                <a:schemeClr val="tx1"/>
              </a:solidFill>
            </a:endParaRPr>
          </a:p>
        </p:txBody>
      </p:sp>
      <p:sp>
        <p:nvSpPr>
          <p:cNvPr id="44" name="Seta para cima 43"/>
          <p:cNvSpPr/>
          <p:nvPr/>
        </p:nvSpPr>
        <p:spPr>
          <a:xfrm>
            <a:off x="5364733" y="2133600"/>
            <a:ext cx="1151483" cy="3973513"/>
          </a:xfrm>
          <a:prstGeom prst="upArrow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>
              <a:latin typeface="+mj-lt"/>
            </a:endParaRPr>
          </a:p>
        </p:txBody>
      </p:sp>
      <p:sp>
        <p:nvSpPr>
          <p:cNvPr id="41" name="Seta para cima 40"/>
          <p:cNvSpPr/>
          <p:nvPr/>
        </p:nvSpPr>
        <p:spPr>
          <a:xfrm>
            <a:off x="3923928" y="2133600"/>
            <a:ext cx="1224136" cy="3257550"/>
          </a:xfrm>
          <a:prstGeom prst="upArrow">
            <a:avLst/>
          </a:prstGeom>
          <a:solidFill>
            <a:srgbClr val="FFFF00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>
              <a:latin typeface="+mj-lt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7950" y="1052736"/>
            <a:ext cx="3671888" cy="9366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>
              <a:latin typeface="+mj-lt"/>
              <a:cs typeface="+mn-cs"/>
            </a:endParaRP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6588099" y="836712"/>
            <a:ext cx="2448397" cy="2016224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>
              <a:latin typeface="+mj-lt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4925" y="1196752"/>
            <a:ext cx="3744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  <a:cs typeface="+mn-cs"/>
              </a:rPr>
              <a:t>Avaliação dos Cursos                                           de Graduação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6732588" y="980728"/>
            <a:ext cx="23034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+mn-cs"/>
              </a:rPr>
              <a:t>Projeto Pedagógico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+mn-cs"/>
              </a:rPr>
              <a:t>Corpo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+mn-cs"/>
              </a:rPr>
              <a:t>Docente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+mn-cs"/>
              </a:rPr>
              <a:t>Infraestrutura</a:t>
            </a:r>
            <a:endParaRPr lang="pt-BR" b="1" dirty="0">
              <a:solidFill>
                <a:schemeClr val="bg1"/>
              </a:soli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3275856" y="1268760"/>
            <a:ext cx="3744416" cy="720725"/>
          </a:xfrm>
          <a:prstGeom prst="leftRightArrowCallout">
            <a:avLst>
              <a:gd name="adj1" fmla="val 25000"/>
              <a:gd name="adj2" fmla="val 50000"/>
              <a:gd name="adj3" fmla="val 62445"/>
              <a:gd name="adj4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>
              <a:latin typeface="+mj-lt"/>
              <a:cs typeface="+mn-cs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419872" y="1412776"/>
            <a:ext cx="345616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000000"/>
                </a:solidFill>
                <a:latin typeface="Arial Black" panose="020B0A04020102020204" pitchFamily="34" charset="0"/>
                <a:cs typeface="+mn-cs"/>
              </a:rPr>
              <a:t>Avaliação </a:t>
            </a:r>
            <a:r>
              <a:rPr lang="pt-BR" sz="1400" b="1" i="1" dirty="0">
                <a:solidFill>
                  <a:srgbClr val="000000"/>
                </a:solidFill>
                <a:latin typeface="Arial Black" panose="020B0A04020102020204" pitchFamily="34" charset="0"/>
                <a:cs typeface="+mn-cs"/>
              </a:rPr>
              <a:t>in loco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rgbClr val="000000"/>
                </a:solidFill>
                <a:latin typeface="Arial Black" panose="020B0A04020102020204" pitchFamily="34" charset="0"/>
                <a:cs typeface="+mn-cs"/>
              </a:rPr>
              <a:t>Comissão INEP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3579291" y="5229225"/>
            <a:ext cx="1928813" cy="6477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  <a:latin typeface="Arial Black" panose="020B0A04020102020204" pitchFamily="34" charset="0"/>
                <a:cs typeface="+mn-cs"/>
              </a:rPr>
              <a:t>1 e 2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4284663" y="6021660"/>
            <a:ext cx="1857375" cy="6477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atin typeface="Arial Black" panose="020B0A04020102020204" pitchFamily="34" charset="0"/>
                <a:cs typeface="+mn-cs"/>
              </a:rPr>
              <a:t>3 e 4</a:t>
            </a:r>
          </a:p>
        </p:txBody>
      </p:sp>
      <p:sp>
        <p:nvSpPr>
          <p:cNvPr id="43" name="CaixaDeTexto 42"/>
          <p:cNvSpPr txBox="1"/>
          <p:nvPr/>
        </p:nvSpPr>
        <p:spPr>
          <a:xfrm rot="16200000">
            <a:off x="4486441" y="4009322"/>
            <a:ext cx="2826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  <a:cs typeface="+mn-cs"/>
              </a:rPr>
              <a:t>Solicitação opcional</a:t>
            </a:r>
          </a:p>
        </p:txBody>
      </p:sp>
      <p:sp>
        <p:nvSpPr>
          <p:cNvPr id="45" name="CaixaDeTexto 44"/>
          <p:cNvSpPr txBox="1"/>
          <p:nvPr/>
        </p:nvSpPr>
        <p:spPr>
          <a:xfrm rot="16200000">
            <a:off x="2738314" y="3246438"/>
            <a:ext cx="36052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Arial Black" panose="020B0A04020102020204" pitchFamily="34" charset="0"/>
                <a:cs typeface="+mn-cs"/>
              </a:rPr>
              <a:t>Solicitação obrigatória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827584" y="5733256"/>
            <a:ext cx="13320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0000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8" name="CaixaDeTexto 47"/>
          <p:cNvSpPr txBox="1"/>
          <p:nvPr/>
        </p:nvSpPr>
        <p:spPr>
          <a:xfrm rot="16200000">
            <a:off x="-434975" y="3652936"/>
            <a:ext cx="32146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Arial Black" panose="020B0A04020102020204" pitchFamily="34" charset="0"/>
                <a:cs typeface="+mn-cs"/>
              </a:rPr>
              <a:t>Publicação de Portaria</a:t>
            </a:r>
          </a:p>
        </p:txBody>
      </p:sp>
      <p:sp>
        <p:nvSpPr>
          <p:cNvPr id="25621" name="Text Box 2"/>
          <p:cNvSpPr txBox="1">
            <a:spLocks noChangeArrowheads="1"/>
          </p:cNvSpPr>
          <p:nvPr/>
        </p:nvSpPr>
        <p:spPr bwMode="auto">
          <a:xfrm>
            <a:off x="179388" y="252413"/>
            <a:ext cx="8713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solidFill>
                  <a:srgbClr val="FF6600"/>
                </a:solidFill>
                <a:latin typeface="Verdana" pitchFamily="34" charset="0"/>
              </a:rPr>
              <a:t>CPC e Regulação</a:t>
            </a:r>
            <a:endParaRPr lang="pt-BR">
              <a:solidFill>
                <a:srgbClr val="FF66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1" grpId="0" animBg="1"/>
      <p:bldP spid="39" grpId="0" animBg="1"/>
      <p:bldP spid="42" grpId="0" animBg="1"/>
      <p:bldP spid="43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/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215" t="4242" b="79216"/>
          <a:stretch/>
        </p:blipFill>
        <p:spPr bwMode="auto">
          <a:xfrm>
            <a:off x="396464" y="332656"/>
            <a:ext cx="8352000" cy="75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31746" name="Título 1"/>
          <p:cNvSpPr>
            <a:spLocks noGrp="1"/>
          </p:cNvSpPr>
          <p:nvPr>
            <p:ph type="title" idx="4294967295"/>
          </p:nvPr>
        </p:nvSpPr>
        <p:spPr>
          <a:xfrm>
            <a:off x="301625" y="260350"/>
            <a:ext cx="8534400" cy="758825"/>
          </a:xfrm>
        </p:spPr>
        <p:txBody>
          <a:bodyPr/>
          <a:lstStyle/>
          <a:p>
            <a:pPr eaLnBrk="1" hangingPunct="1"/>
            <a:r>
              <a:rPr lang="pt-BR" sz="2800" dirty="0" smtClean="0">
                <a:solidFill>
                  <a:schemeClr val="tx1"/>
                </a:solidFill>
                <a:latin typeface="Arial Black" pitchFamily="34" charset="0"/>
              </a:rPr>
              <a:t>NOSSOS NÚMEROS _ </a:t>
            </a:r>
            <a:r>
              <a:rPr lang="pt-BR" sz="2400" dirty="0" smtClean="0">
                <a:solidFill>
                  <a:schemeClr val="tx1"/>
                </a:solidFill>
                <a:latin typeface="Arial Black" pitchFamily="34" charset="0"/>
              </a:rPr>
              <a:t>CPC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1187624" y="5949280"/>
            <a:ext cx="6264696" cy="3600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Arial Black" panose="020B0A04020102020204" pitchFamily="34" charset="0"/>
              </a:rPr>
              <a:t>31 CURSOS          42 CURSOS           54 CURSOS</a:t>
            </a:r>
            <a:endParaRPr lang="pt-BR" sz="16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5"/>
            <a:ext cx="7838374" cy="43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5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/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215" t="4242" b="79216"/>
          <a:stretch/>
        </p:blipFill>
        <p:spPr bwMode="auto">
          <a:xfrm>
            <a:off x="396464" y="332656"/>
            <a:ext cx="8352000" cy="75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31746" name="Título 1"/>
          <p:cNvSpPr>
            <a:spLocks noGrp="1"/>
          </p:cNvSpPr>
          <p:nvPr>
            <p:ph type="title" idx="4294967295"/>
          </p:nvPr>
        </p:nvSpPr>
        <p:spPr>
          <a:xfrm>
            <a:off x="301625" y="260350"/>
            <a:ext cx="8534400" cy="758825"/>
          </a:xfrm>
        </p:spPr>
        <p:txBody>
          <a:bodyPr/>
          <a:lstStyle/>
          <a:p>
            <a:pPr eaLnBrk="1" hangingPunct="1"/>
            <a:r>
              <a:rPr lang="pt-BR" sz="2800" dirty="0" smtClean="0">
                <a:solidFill>
                  <a:schemeClr val="tx1"/>
                </a:solidFill>
                <a:latin typeface="Arial Black" pitchFamily="34" charset="0"/>
              </a:rPr>
              <a:t>NOSSOS NÚMEROS _ </a:t>
            </a:r>
            <a:r>
              <a:rPr lang="pt-BR" sz="2400" dirty="0" smtClean="0">
                <a:solidFill>
                  <a:schemeClr val="tx1"/>
                </a:solidFill>
                <a:latin typeface="Arial Black" pitchFamily="34" charset="0"/>
              </a:rPr>
              <a:t>ENADE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43" y="1484784"/>
            <a:ext cx="8074005" cy="433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1187624" y="5949280"/>
            <a:ext cx="6264696" cy="3600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Arial Black" panose="020B0A04020102020204" pitchFamily="34" charset="0"/>
              </a:rPr>
              <a:t>44 CURSOS          66 CURSOS           64 CURSOS</a:t>
            </a:r>
            <a:endParaRPr lang="pt-BR" sz="16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215" t="4242" b="79216"/>
          <a:stretch/>
        </p:blipFill>
        <p:spPr bwMode="auto">
          <a:xfrm>
            <a:off x="396464" y="332656"/>
            <a:ext cx="8352000" cy="75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301625" y="26035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88A44D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pt-BR" sz="2800" dirty="0" smtClean="0">
                <a:solidFill>
                  <a:schemeClr val="tx1"/>
                </a:solidFill>
                <a:latin typeface="Arial Black" pitchFamily="34" charset="0"/>
              </a:rPr>
              <a:t>NOSSOS RESULTADOS DE 2014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46840" cy="4824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3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215" t="4242" b="79216"/>
          <a:stretch/>
        </p:blipFill>
        <p:spPr bwMode="auto">
          <a:xfrm>
            <a:off x="396464" y="332656"/>
            <a:ext cx="8352000" cy="75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301625" y="26035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88A44D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pt-BR" sz="2800" dirty="0" smtClean="0">
                <a:solidFill>
                  <a:schemeClr val="tx1"/>
                </a:solidFill>
                <a:latin typeface="Arial Black" pitchFamily="34" charset="0"/>
              </a:rPr>
              <a:t>NOSSOS RESULTADOS DE 2014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80" y="1464569"/>
            <a:ext cx="7991960" cy="5132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91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304925"/>
            <a:ext cx="7334250" cy="4248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958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215" t="4242" b="79216"/>
          <a:stretch/>
        </p:blipFill>
        <p:spPr bwMode="auto">
          <a:xfrm>
            <a:off x="396464" y="332656"/>
            <a:ext cx="8352000" cy="75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301625" y="26035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88A44D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pt-BR" sz="2800" dirty="0" smtClean="0">
                <a:solidFill>
                  <a:schemeClr val="tx1"/>
                </a:solidFill>
                <a:latin typeface="Arial Black" pitchFamily="34" charset="0"/>
              </a:rPr>
              <a:t>NOSSOS RESULTADOS DE 2014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24"/>
          <a:stretch/>
        </p:blipFill>
        <p:spPr bwMode="auto">
          <a:xfrm>
            <a:off x="251520" y="1844824"/>
            <a:ext cx="870995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54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323850" y="1601788"/>
            <a:ext cx="8747125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Aft>
                <a:spcPct val="50000"/>
              </a:spcAft>
              <a:buFont typeface="Wingdings" pitchFamily="2" charset="2"/>
              <a:buChar char="ü"/>
            </a:pPr>
            <a:r>
              <a:rPr lang="pt-BR" sz="2800" dirty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pt-BR" sz="2800" dirty="0">
                <a:solidFill>
                  <a:srgbClr val="0033CC"/>
                </a:solidFill>
                <a:latin typeface="Stencil" pitchFamily="82" charset="0"/>
              </a:rPr>
              <a:t>QUESTIONÁRIO DO ESTUDANTE</a:t>
            </a:r>
          </a:p>
          <a:p>
            <a:pPr>
              <a:lnSpc>
                <a:spcPct val="50000"/>
              </a:lnSpc>
              <a:spcAft>
                <a:spcPct val="50000"/>
              </a:spcAft>
              <a:buFont typeface="Wingdings" pitchFamily="2" charset="2"/>
              <a:buNone/>
            </a:pPr>
            <a:r>
              <a:rPr lang="pt-BR" sz="2800" dirty="0">
                <a:solidFill>
                  <a:srgbClr val="0033CC"/>
                </a:solidFill>
                <a:latin typeface="Verdana" pitchFamily="34" charset="0"/>
              </a:rPr>
              <a:t>    </a:t>
            </a:r>
            <a:r>
              <a:rPr lang="pt-BR" b="1" dirty="0">
                <a:solidFill>
                  <a:srgbClr val="0033CC"/>
                </a:solidFill>
                <a:latin typeface="Verdana" pitchFamily="34" charset="0"/>
              </a:rPr>
              <a:t>- 68 </a:t>
            </a:r>
            <a:r>
              <a:rPr lang="pt-BR" b="1" dirty="0" smtClean="0">
                <a:solidFill>
                  <a:srgbClr val="0033CC"/>
                </a:solidFill>
                <a:latin typeface="Verdana" pitchFamily="34" charset="0"/>
              </a:rPr>
              <a:t>questões (mais 18 questões para as licenciaturas)</a:t>
            </a:r>
            <a:endParaRPr lang="pt-BR" sz="1000" b="1" dirty="0">
              <a:solidFill>
                <a:srgbClr val="0033CC"/>
              </a:solidFill>
              <a:latin typeface="Verdana" pitchFamily="34" charset="0"/>
            </a:endParaRPr>
          </a:p>
          <a:p>
            <a:pPr>
              <a:lnSpc>
                <a:spcPct val="50000"/>
              </a:lnSpc>
              <a:spcAft>
                <a:spcPct val="50000"/>
              </a:spcAft>
              <a:buFont typeface="Wingdings" pitchFamily="2" charset="2"/>
              <a:buNone/>
            </a:pPr>
            <a:r>
              <a:rPr lang="pt-BR" b="1" dirty="0">
                <a:solidFill>
                  <a:srgbClr val="0033CC"/>
                </a:solidFill>
                <a:latin typeface="Verdana" pitchFamily="34" charset="0"/>
              </a:rPr>
              <a:t>       - Preenchimento on-line</a:t>
            </a:r>
          </a:p>
          <a:p>
            <a:pPr>
              <a:lnSpc>
                <a:spcPct val="50000"/>
              </a:lnSpc>
              <a:spcAft>
                <a:spcPct val="50000"/>
              </a:spcAft>
              <a:buFont typeface="Wingdings" pitchFamily="2" charset="2"/>
              <a:buNone/>
            </a:pPr>
            <a:endParaRPr lang="pt-BR" sz="1600" b="1" dirty="0">
              <a:solidFill>
                <a:srgbClr val="0033CC"/>
              </a:solidFill>
              <a:latin typeface="Verdana" pitchFamily="34" charset="0"/>
            </a:endParaRPr>
          </a:p>
          <a:p>
            <a:pPr>
              <a:lnSpc>
                <a:spcPct val="50000"/>
              </a:lnSpc>
              <a:spcAft>
                <a:spcPct val="50000"/>
              </a:spcAft>
              <a:buFont typeface="Wingdings" pitchFamily="2" charset="2"/>
              <a:buChar char="ü"/>
            </a:pPr>
            <a:r>
              <a:rPr lang="pt-BR" sz="2800" dirty="0">
                <a:solidFill>
                  <a:srgbClr val="0033CC"/>
                </a:solidFill>
                <a:latin typeface="Stencil" pitchFamily="82" charset="0"/>
              </a:rPr>
              <a:t> Prova</a:t>
            </a:r>
          </a:p>
          <a:p>
            <a:pPr marL="990600" lvl="1" indent="-533400">
              <a:lnSpc>
                <a:spcPct val="50000"/>
              </a:lnSpc>
              <a:spcBef>
                <a:spcPts val="600"/>
              </a:spcBef>
              <a:spcAft>
                <a:spcPct val="50000"/>
              </a:spcAft>
              <a:buFont typeface="Arial" charset="0"/>
              <a:buNone/>
            </a:pPr>
            <a:r>
              <a:rPr lang="pt-BR" b="1" dirty="0">
                <a:solidFill>
                  <a:srgbClr val="0033CC"/>
                </a:solidFill>
                <a:latin typeface="Verdana" pitchFamily="34" charset="0"/>
              </a:rPr>
              <a:t>- Formação Geral : </a:t>
            </a:r>
            <a:r>
              <a:rPr lang="pt-BR" dirty="0">
                <a:solidFill>
                  <a:srgbClr val="0033CC"/>
                </a:solidFill>
                <a:latin typeface="Verdana" pitchFamily="34" charset="0"/>
              </a:rPr>
              <a:t>2 Questões Discursivas e 8 Objetivas</a:t>
            </a:r>
          </a:p>
          <a:p>
            <a:pPr marL="990600" lvl="1" indent="-533400">
              <a:lnSpc>
                <a:spcPct val="50000"/>
              </a:lnSpc>
              <a:spcAft>
                <a:spcPct val="50000"/>
              </a:spcAft>
              <a:buFont typeface="Arial" charset="0"/>
              <a:buChar char="•"/>
            </a:pPr>
            <a:endParaRPr lang="pt-BR" sz="800" b="1" dirty="0">
              <a:solidFill>
                <a:srgbClr val="0033CC"/>
              </a:solidFill>
              <a:latin typeface="Verdana" pitchFamily="34" charset="0"/>
            </a:endParaRPr>
          </a:p>
          <a:p>
            <a:pPr marL="990600" lvl="1" indent="-533400">
              <a:lnSpc>
                <a:spcPct val="50000"/>
              </a:lnSpc>
              <a:spcBef>
                <a:spcPct val="20000"/>
              </a:spcBef>
              <a:spcAft>
                <a:spcPct val="50000"/>
              </a:spcAft>
              <a:buFont typeface="Arial" charset="0"/>
              <a:buNone/>
            </a:pPr>
            <a:r>
              <a:rPr lang="pt-BR" b="1" dirty="0">
                <a:solidFill>
                  <a:srgbClr val="0033CC"/>
                </a:solidFill>
                <a:latin typeface="Verdana" pitchFamily="34" charset="0"/>
              </a:rPr>
              <a:t>- Componente Específico: </a:t>
            </a:r>
            <a:r>
              <a:rPr lang="pt-BR" dirty="0">
                <a:solidFill>
                  <a:srgbClr val="0033CC"/>
                </a:solidFill>
                <a:latin typeface="Verdana" pitchFamily="34" charset="0"/>
              </a:rPr>
              <a:t>3 Discursivas 27 Objetivas</a:t>
            </a:r>
          </a:p>
          <a:p>
            <a:pPr marL="990600" lvl="1" indent="-533400">
              <a:lnSpc>
                <a:spcPct val="50000"/>
              </a:lnSpc>
              <a:spcBef>
                <a:spcPct val="20000"/>
              </a:spcBef>
              <a:spcAft>
                <a:spcPct val="50000"/>
              </a:spcAft>
              <a:buFont typeface="Arial" charset="0"/>
              <a:buChar char="•"/>
            </a:pPr>
            <a:endParaRPr lang="pt-BR" sz="800" b="1" dirty="0">
              <a:solidFill>
                <a:srgbClr val="0033CC"/>
              </a:solidFill>
              <a:latin typeface="Verdana" pitchFamily="34" charset="0"/>
            </a:endParaRPr>
          </a:p>
          <a:p>
            <a:pPr>
              <a:lnSpc>
                <a:spcPct val="50000"/>
              </a:lnSpc>
              <a:spcBef>
                <a:spcPts val="1200"/>
              </a:spcBef>
              <a:spcAft>
                <a:spcPct val="50000"/>
              </a:spcAft>
              <a:buFont typeface="Wingdings" pitchFamily="2" charset="2"/>
              <a:buChar char="ü"/>
            </a:pPr>
            <a:r>
              <a:rPr lang="pt-BR" sz="2800" dirty="0">
                <a:solidFill>
                  <a:srgbClr val="0033CC"/>
                </a:solidFill>
                <a:latin typeface="Stencil" pitchFamily="82" charset="0"/>
              </a:rPr>
              <a:t> Questionário de percepção sobre a prova</a:t>
            </a:r>
          </a:p>
          <a:p>
            <a:pPr marL="990600" lvl="1" indent="-533400">
              <a:lnSpc>
                <a:spcPct val="50000"/>
              </a:lnSpc>
              <a:spcBef>
                <a:spcPts val="600"/>
              </a:spcBef>
              <a:spcAft>
                <a:spcPct val="50000"/>
              </a:spcAft>
              <a:buFont typeface="Arial" charset="0"/>
              <a:buNone/>
            </a:pPr>
            <a:r>
              <a:rPr lang="pt-BR" b="1" dirty="0">
                <a:solidFill>
                  <a:srgbClr val="0033CC"/>
                </a:solidFill>
                <a:latin typeface="Verdana" pitchFamily="34" charset="0"/>
              </a:rPr>
              <a:t>- 9 questões</a:t>
            </a:r>
          </a:p>
          <a:p>
            <a:pPr marL="990600" lvl="1" indent="-533400">
              <a:lnSpc>
                <a:spcPct val="50000"/>
              </a:lnSpc>
              <a:spcBef>
                <a:spcPts val="600"/>
              </a:spcBef>
              <a:spcAft>
                <a:spcPct val="50000"/>
              </a:spcAft>
              <a:buFont typeface="Arial" charset="0"/>
              <a:buChar char="•"/>
            </a:pPr>
            <a:endParaRPr lang="pt-BR" sz="800" b="1" dirty="0">
              <a:solidFill>
                <a:srgbClr val="0033CC"/>
              </a:solidFill>
              <a:latin typeface="Verdana" pitchFamily="34" charset="0"/>
            </a:endParaRPr>
          </a:p>
          <a:p>
            <a:pPr>
              <a:lnSpc>
                <a:spcPct val="50000"/>
              </a:lnSpc>
              <a:spcBef>
                <a:spcPts val="1200"/>
              </a:spcBef>
              <a:spcAft>
                <a:spcPct val="50000"/>
              </a:spcAft>
              <a:buFont typeface="Wingdings" pitchFamily="2" charset="2"/>
              <a:buChar char="ü"/>
            </a:pPr>
            <a:r>
              <a:rPr lang="pt-BR" sz="2800" dirty="0">
                <a:solidFill>
                  <a:srgbClr val="0033CC"/>
                </a:solidFill>
                <a:latin typeface="Stencil" pitchFamily="82" charset="0"/>
              </a:rPr>
              <a:t> Questionário do coordenador</a:t>
            </a:r>
          </a:p>
          <a:p>
            <a:pPr marL="990600" lvl="1" indent="-533400">
              <a:lnSpc>
                <a:spcPct val="50000"/>
              </a:lnSpc>
              <a:spcAft>
                <a:spcPct val="50000"/>
              </a:spcAft>
              <a:buFont typeface="Arial" charset="0"/>
              <a:buNone/>
            </a:pPr>
            <a:r>
              <a:rPr lang="pt-BR" b="1" dirty="0">
                <a:solidFill>
                  <a:srgbClr val="0033CC"/>
                </a:solidFill>
                <a:latin typeface="Verdana" pitchFamily="34" charset="0"/>
              </a:rPr>
              <a:t>- Preenchimento </a:t>
            </a:r>
            <a:r>
              <a:rPr lang="pt-BR" b="1" dirty="0" smtClean="0">
                <a:solidFill>
                  <a:srgbClr val="0033CC"/>
                </a:solidFill>
                <a:latin typeface="Verdana" pitchFamily="34" charset="0"/>
              </a:rPr>
              <a:t>on-line </a:t>
            </a:r>
            <a:r>
              <a:rPr lang="pt-BR" dirty="0" smtClean="0">
                <a:solidFill>
                  <a:srgbClr val="0033CC"/>
                </a:solidFill>
                <a:latin typeface="Verdana" pitchFamily="34" charset="0"/>
              </a:rPr>
              <a:t>(71 Questões; 52 sobre o Curso)</a:t>
            </a:r>
            <a:endParaRPr lang="pt-BR" dirty="0">
              <a:solidFill>
                <a:srgbClr val="0033CC"/>
              </a:solidFill>
              <a:latin typeface="Verdana" pitchFamily="34" charset="0"/>
            </a:endParaRPr>
          </a:p>
        </p:txBody>
      </p:sp>
      <p:pic>
        <p:nvPicPr>
          <p:cNvPr id="5" name="Picture 2"/>
          <p:cNvPicPr/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215" t="4242" b="79216"/>
          <a:stretch/>
        </p:blipFill>
        <p:spPr bwMode="auto">
          <a:xfrm>
            <a:off x="396464" y="332656"/>
            <a:ext cx="8352000" cy="75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26627" name="Retângulo 5"/>
          <p:cNvSpPr>
            <a:spLocks noChangeArrowheads="1"/>
          </p:cNvSpPr>
          <p:nvPr/>
        </p:nvSpPr>
        <p:spPr bwMode="auto">
          <a:xfrm>
            <a:off x="396875" y="406400"/>
            <a:ext cx="83518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000" b="1">
                <a:latin typeface="Arial Black" pitchFamily="34" charset="0"/>
              </a:rPr>
              <a:t>E</a:t>
            </a:r>
            <a:r>
              <a:rPr lang="pt-BR" sz="3000" b="1">
                <a:latin typeface="Calibri" pitchFamily="34" charset="0"/>
              </a:rPr>
              <a:t>xame </a:t>
            </a:r>
            <a:r>
              <a:rPr lang="pt-BR" sz="3000">
                <a:latin typeface="Arial Black" pitchFamily="34" charset="0"/>
              </a:rPr>
              <a:t>N</a:t>
            </a:r>
            <a:r>
              <a:rPr lang="pt-BR" sz="3000" b="1">
                <a:latin typeface="Calibri" pitchFamily="34" charset="0"/>
              </a:rPr>
              <a:t>acional de </a:t>
            </a:r>
            <a:r>
              <a:rPr lang="pt-BR" sz="3000" b="1">
                <a:latin typeface="Arial Black" pitchFamily="34" charset="0"/>
              </a:rPr>
              <a:t>D</a:t>
            </a:r>
            <a:r>
              <a:rPr lang="pt-BR" sz="3000" b="1">
                <a:latin typeface="Calibri" pitchFamily="34" charset="0"/>
              </a:rPr>
              <a:t>esempenho dos </a:t>
            </a:r>
            <a:r>
              <a:rPr lang="pt-BR" sz="3000" b="1">
                <a:latin typeface="Arial Black" pitchFamily="34" charset="0"/>
              </a:rPr>
              <a:t>E</a:t>
            </a:r>
            <a:r>
              <a:rPr lang="pt-BR" sz="3000" b="1">
                <a:latin typeface="Calibri" pitchFamily="34" charset="0"/>
              </a:rPr>
              <a:t>studantes</a:t>
            </a:r>
            <a:endParaRPr lang="pt-BR" sz="3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328168" y="4151731"/>
            <a:ext cx="8484119" cy="1796854"/>
          </a:xfrm>
          <a:prstGeom prst="roundRect">
            <a:avLst>
              <a:gd name="adj" fmla="val 10000"/>
            </a:avLst>
          </a:prstGeom>
          <a:solidFill>
            <a:schemeClr val="accent3">
              <a:lumMod val="60000"/>
              <a:lumOff val="40000"/>
            </a:schemeClr>
          </a:solidFill>
          <a:ln w="3175"/>
          <a:effectLst>
            <a:innerShdw blurRad="114300">
              <a:prstClr val="black"/>
            </a:innerShdw>
          </a:effectLst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2"/>
          <p:cNvPicPr/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215" t="4242" b="79216"/>
          <a:stretch/>
        </p:blipFill>
        <p:spPr bwMode="auto">
          <a:xfrm>
            <a:off x="396464" y="332656"/>
            <a:ext cx="8352000" cy="75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29701" name="Título 1"/>
          <p:cNvSpPr>
            <a:spLocks noGrp="1"/>
          </p:cNvSpPr>
          <p:nvPr>
            <p:ph type="title"/>
          </p:nvPr>
        </p:nvSpPr>
        <p:spPr>
          <a:xfrm>
            <a:off x="301625" y="469900"/>
            <a:ext cx="8534400" cy="511175"/>
          </a:xfrm>
        </p:spPr>
        <p:txBody>
          <a:bodyPr/>
          <a:lstStyle/>
          <a:p>
            <a:pPr eaLnBrk="1" hangingPunct="1"/>
            <a:r>
              <a:rPr lang="pt-BR" sz="2400" b="1" smtClean="0">
                <a:solidFill>
                  <a:srgbClr val="C00000"/>
                </a:solidFill>
                <a:latin typeface="Arial Black" pitchFamily="34" charset="0"/>
              </a:rPr>
              <a:t>Questionário do Estudante</a:t>
            </a:r>
            <a:endParaRPr lang="pt-BR" sz="2400" b="1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969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625" y="1700213"/>
            <a:ext cx="8504238" cy="2233612"/>
          </a:xfrm>
        </p:spPr>
        <p:txBody>
          <a:bodyPr/>
          <a:lstStyle/>
          <a:p>
            <a:pPr marL="358775" lvl="1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pt-BR" b="1" smtClean="0">
                <a:latin typeface="Calibri" pitchFamily="34" charset="0"/>
              </a:rPr>
              <a:t>Dois eixos:</a:t>
            </a:r>
          </a:p>
          <a:p>
            <a:pPr marL="358775" lvl="1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pt-BR" sz="1000" b="1" smtClean="0">
              <a:latin typeface="Calibri" pitchFamily="34" charset="0"/>
            </a:endParaRPr>
          </a:p>
          <a:p>
            <a:pPr marL="358775" lvl="1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pt-BR" b="1" smtClean="0">
                <a:latin typeface="Calibri" pitchFamily="34" charset="0"/>
              </a:rPr>
              <a:t>1) Perfil socioeconômico e aspectos relacionados aos concluintes </a:t>
            </a:r>
          </a:p>
          <a:p>
            <a:pPr marL="358775" lvl="1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pt-BR" b="1" smtClean="0">
                <a:latin typeface="Calibri" pitchFamily="34" charset="0"/>
              </a:rPr>
              <a:t>. . . . . . . . . . . . . . . . . . . . . . . . . . . . . . . . . . . . . . . . . . . . . . </a:t>
            </a:r>
            <a:r>
              <a:rPr lang="pt-BR" b="1" smtClean="0">
                <a:solidFill>
                  <a:srgbClr val="0000FF"/>
                </a:solidFill>
                <a:latin typeface="Calibri" pitchFamily="34" charset="0"/>
              </a:rPr>
              <a:t>26 questões</a:t>
            </a:r>
          </a:p>
          <a:p>
            <a:pPr marL="358775" lvl="1" indent="0" eaLnBrk="1" hangingPunct="1">
              <a:spcBef>
                <a:spcPct val="0"/>
              </a:spcBef>
              <a:buFont typeface="Wingdings" pitchFamily="2" charset="2"/>
              <a:buAutoNum type="arabicParenR"/>
            </a:pPr>
            <a:endParaRPr lang="pt-BR" sz="800" b="1" smtClean="0">
              <a:latin typeface="Calibri" pitchFamily="34" charset="0"/>
            </a:endParaRPr>
          </a:p>
          <a:p>
            <a:pPr marL="358775" lvl="1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pt-BR" b="1" smtClean="0">
                <a:latin typeface="Calibri" pitchFamily="34" charset="0"/>
              </a:rPr>
              <a:t>2) Percepção de aspectos relacionados à formação durante o curso    . . . . . . . . . . . . . . . . . . . . . . . . . . . . . . . . . . . . . . . . . . . . . . </a:t>
            </a:r>
            <a:r>
              <a:rPr lang="pt-BR" b="1" smtClean="0">
                <a:solidFill>
                  <a:srgbClr val="0000FF"/>
                </a:solidFill>
                <a:latin typeface="Calibri" pitchFamily="34" charset="0"/>
              </a:rPr>
              <a:t>42 questões</a:t>
            </a:r>
            <a:r>
              <a:rPr lang="pt-BR" b="1" smtClean="0">
                <a:solidFill>
                  <a:srgbClr val="C00000"/>
                </a:solidFill>
                <a:latin typeface="Calibri" pitchFamily="34" charset="0"/>
              </a:rPr>
              <a:t>    </a:t>
            </a:r>
            <a:endParaRPr lang="pt-BR" sz="2000" b="1" smtClean="0">
              <a:latin typeface="Calibri" pitchFamily="34" charset="0"/>
            </a:endParaRPr>
          </a:p>
        </p:txBody>
      </p:sp>
      <p:sp>
        <p:nvSpPr>
          <p:cNvPr id="29700" name="Retângulo 1"/>
          <p:cNvSpPr>
            <a:spLocks noChangeArrowheads="1"/>
          </p:cNvSpPr>
          <p:nvPr/>
        </p:nvSpPr>
        <p:spPr bwMode="auto">
          <a:xfrm>
            <a:off x="107950" y="4327525"/>
            <a:ext cx="87852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lvl="1"/>
            <a:r>
              <a:rPr lang="pt-BR" b="1">
                <a:latin typeface="Calibri" pitchFamily="34" charset="0"/>
              </a:rPr>
              <a:t>Organização Didático-Pedagógica . . . . . . . . . . . . . . . . . . . . . . . . . . . . . . . . .  23 questões</a:t>
            </a:r>
          </a:p>
          <a:p>
            <a:pPr marL="358775" lvl="1"/>
            <a:endParaRPr lang="pt-BR" b="1">
              <a:latin typeface="Calibri" pitchFamily="34" charset="0"/>
            </a:endParaRPr>
          </a:p>
          <a:p>
            <a:pPr marL="358775" lvl="1"/>
            <a:r>
              <a:rPr lang="pt-BR" b="1">
                <a:latin typeface="Calibri" pitchFamily="34" charset="0"/>
              </a:rPr>
              <a:t>Infraestrutura e Instalações Físicas . . . . . . . . . . . . . . . . . . . . . . . . . . . . . . . . . 13 questões</a:t>
            </a:r>
          </a:p>
          <a:p>
            <a:pPr marL="358775" lvl="1"/>
            <a:endParaRPr lang="pt-BR" b="1">
              <a:latin typeface="Calibri" pitchFamily="34" charset="0"/>
            </a:endParaRPr>
          </a:p>
          <a:p>
            <a:pPr marL="358775" lvl="1"/>
            <a:r>
              <a:rPr lang="pt-BR" b="1">
                <a:latin typeface="Calibri" pitchFamily="34" charset="0"/>
              </a:rPr>
              <a:t>Oportunidade de Ampliação da Formação Acadêmica e Profissional . . . . . . 6 questões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292284"/>
              </p:ext>
            </p:extLst>
          </p:nvPr>
        </p:nvGraphicFramePr>
        <p:xfrm>
          <a:off x="551412" y="548680"/>
          <a:ext cx="3876572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Acrobat Document" r:id="rId3" imgW="6810210" imgH="4047945" progId="AcroExch.Document.11">
                  <p:embed/>
                </p:oleObj>
              </mc:Choice>
              <mc:Fallback>
                <p:oleObj name="Acrobat Document" r:id="rId3" imgW="6810210" imgH="404794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412" y="548680"/>
                        <a:ext cx="3876572" cy="230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335416"/>
              </p:ext>
            </p:extLst>
          </p:nvPr>
        </p:nvGraphicFramePr>
        <p:xfrm>
          <a:off x="4716016" y="541631"/>
          <a:ext cx="3888432" cy="2311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Acrobat Document" r:id="rId5" imgW="6810210" imgH="4047945" progId="AcroExch.Document.11">
                  <p:embed/>
                </p:oleObj>
              </mc:Choice>
              <mc:Fallback>
                <p:oleObj name="Acrobat Document" r:id="rId5" imgW="6810210" imgH="404794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6016" y="541631"/>
                        <a:ext cx="3888432" cy="2311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936332"/>
              </p:ext>
            </p:extLst>
          </p:nvPr>
        </p:nvGraphicFramePr>
        <p:xfrm>
          <a:off x="2267744" y="3365862"/>
          <a:ext cx="4632176" cy="2727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Acrobat Document" r:id="rId7" imgW="21145320" imgH="12448995" progId="AcroExch.Document.11">
                  <p:embed/>
                </p:oleObj>
              </mc:Choice>
              <mc:Fallback>
                <p:oleObj name="Acrobat Document" r:id="rId7" imgW="21145320" imgH="1244899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67744" y="3365862"/>
                        <a:ext cx="4632176" cy="2727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90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/>
        </p:nvSpPr>
        <p:spPr>
          <a:xfrm>
            <a:off x="0" y="-251742"/>
            <a:ext cx="9144000" cy="710974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Georgia" pitchFamily="18" charset="0"/>
            </a:endParaRPr>
          </a:p>
        </p:txBody>
      </p:sp>
      <p:sp>
        <p:nvSpPr>
          <p:cNvPr id="6" name="CaixaDeTexto 2"/>
          <p:cNvSpPr txBox="1">
            <a:spLocks noChangeArrowheads="1"/>
          </p:cNvSpPr>
          <p:nvPr/>
        </p:nvSpPr>
        <p:spPr bwMode="auto">
          <a:xfrm>
            <a:off x="4932040" y="4509120"/>
            <a:ext cx="4104456" cy="198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pt-BR" sz="1600" b="1" dirty="0">
                <a:solidFill>
                  <a:srgbClr val="D9D9D9"/>
                </a:solidFill>
                <a:latin typeface="Calibri" pitchFamily="34" charset="0"/>
              </a:rPr>
              <a:t>Os resultados da prova e a opinião dos estudantes </a:t>
            </a:r>
            <a:r>
              <a:rPr lang="pt-BR" sz="1600" b="1" dirty="0" smtClean="0">
                <a:solidFill>
                  <a:srgbClr val="D9D9D9"/>
                </a:solidFill>
                <a:latin typeface="Calibri" pitchFamily="34" charset="0"/>
              </a:rPr>
              <a:t>subsidiam:</a:t>
            </a:r>
          </a:p>
          <a:p>
            <a:pPr marL="360000" lvl="1" indent="-28575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pt-BR" sz="1600" b="1" dirty="0">
                <a:solidFill>
                  <a:srgbClr val="D9D9D9"/>
                </a:solidFill>
                <a:latin typeface="Calibri" pitchFamily="34" charset="0"/>
              </a:rPr>
              <a:t>ações pedagógicas</a:t>
            </a:r>
          </a:p>
          <a:p>
            <a:pPr marL="360000" lvl="1" indent="-28575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pt-BR" sz="1600" b="1" dirty="0" smtClean="0">
                <a:solidFill>
                  <a:srgbClr val="D9D9D9"/>
                </a:solidFill>
                <a:latin typeface="Calibri" pitchFamily="34" charset="0"/>
              </a:rPr>
              <a:t>ações </a:t>
            </a:r>
            <a:r>
              <a:rPr lang="pt-BR" sz="1600" b="1" dirty="0">
                <a:solidFill>
                  <a:srgbClr val="D9D9D9"/>
                </a:solidFill>
                <a:latin typeface="Calibri" pitchFamily="34" charset="0"/>
              </a:rPr>
              <a:t>administrativas</a:t>
            </a:r>
          </a:p>
          <a:p>
            <a:pPr marL="360000" lvl="1" indent="-28575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pt-BR" sz="1600" b="1" dirty="0">
                <a:solidFill>
                  <a:srgbClr val="D9D9D9"/>
                </a:solidFill>
                <a:latin typeface="Calibri" pitchFamily="34" charset="0"/>
              </a:rPr>
              <a:t>discussões sobre </a:t>
            </a:r>
            <a:r>
              <a:rPr lang="pt-BR" sz="1600" b="1" dirty="0" smtClean="0">
                <a:solidFill>
                  <a:srgbClr val="D9D9D9"/>
                </a:solidFill>
                <a:latin typeface="Calibri" pitchFamily="34" charset="0"/>
              </a:rPr>
              <a:t>estratégias </a:t>
            </a:r>
            <a:r>
              <a:rPr lang="pt-BR" sz="1600" b="1" dirty="0">
                <a:solidFill>
                  <a:srgbClr val="D9D9D9"/>
                </a:solidFill>
                <a:latin typeface="Calibri" pitchFamily="34" charset="0"/>
              </a:rPr>
              <a:t>de ensino</a:t>
            </a:r>
          </a:p>
          <a:p>
            <a:pPr marL="360000" lvl="1" indent="-28575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pt-BR" sz="1600" b="1" dirty="0">
                <a:solidFill>
                  <a:srgbClr val="D9D9D9"/>
                </a:solidFill>
                <a:latin typeface="Calibri" pitchFamily="34" charset="0"/>
              </a:rPr>
              <a:t>a </a:t>
            </a:r>
            <a:r>
              <a:rPr lang="pt-BR" sz="1600" b="1" dirty="0" smtClean="0">
                <a:solidFill>
                  <a:srgbClr val="D9D9D9"/>
                </a:solidFill>
                <a:latin typeface="Calibri" pitchFamily="34" charset="0"/>
              </a:rPr>
              <a:t>reorientação </a:t>
            </a:r>
            <a:r>
              <a:rPr lang="pt-BR" sz="1600" b="1" dirty="0">
                <a:solidFill>
                  <a:srgbClr val="D9D9D9"/>
                </a:solidFill>
                <a:latin typeface="Calibri" pitchFamily="34" charset="0"/>
              </a:rPr>
              <a:t>do PPC.     </a:t>
            </a:r>
          </a:p>
        </p:txBody>
      </p:sp>
      <p:sp>
        <p:nvSpPr>
          <p:cNvPr id="33796" name="Retângulo 1"/>
          <p:cNvSpPr>
            <a:spLocks noChangeArrowheads="1"/>
          </p:cNvSpPr>
          <p:nvPr/>
        </p:nvSpPr>
        <p:spPr bwMode="auto">
          <a:xfrm>
            <a:off x="611560" y="1674674"/>
            <a:ext cx="34563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b="1" dirty="0">
                <a:solidFill>
                  <a:srgbClr val="FFFF00"/>
                </a:solidFill>
                <a:latin typeface="Calibri" pitchFamily="34" charset="0"/>
              </a:rPr>
              <a:t> Conhecimento do </a:t>
            </a:r>
            <a:r>
              <a:rPr lang="pt-BR" b="1" dirty="0" smtClean="0">
                <a:solidFill>
                  <a:srgbClr val="FFFF00"/>
                </a:solidFill>
                <a:latin typeface="Calibri" pitchFamily="34" charset="0"/>
              </a:rPr>
              <a:t>processo</a:t>
            </a:r>
            <a:endParaRPr lang="pt-BR" b="1" dirty="0">
              <a:solidFill>
                <a:srgbClr val="FFFF00"/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pt-BR" b="1" dirty="0">
              <a:solidFill>
                <a:srgbClr val="FFFF00"/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t-BR" b="1" dirty="0">
                <a:solidFill>
                  <a:srgbClr val="FFFF00"/>
                </a:solidFill>
                <a:latin typeface="Calibri" pitchFamily="34" charset="0"/>
              </a:rPr>
              <a:t> Análise da </a:t>
            </a:r>
            <a:r>
              <a:rPr lang="pt-BR" b="1" dirty="0" smtClean="0">
                <a:solidFill>
                  <a:srgbClr val="FFFF00"/>
                </a:solidFill>
                <a:latin typeface="Calibri" pitchFamily="34" charset="0"/>
              </a:rPr>
              <a:t>prova</a:t>
            </a:r>
            <a:endParaRPr lang="pt-BR" b="1" dirty="0">
              <a:solidFill>
                <a:srgbClr val="FFFF00"/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pt-BR" b="1" dirty="0">
              <a:solidFill>
                <a:srgbClr val="FFFF00"/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t-BR" b="1" dirty="0">
                <a:solidFill>
                  <a:srgbClr val="FFFF00"/>
                </a:solidFill>
                <a:latin typeface="Calibri" pitchFamily="34" charset="0"/>
              </a:rPr>
              <a:t> Conhecimento dos resultados                       da IES e do </a:t>
            </a:r>
            <a:r>
              <a:rPr lang="pt-BR" b="1" dirty="0" smtClean="0">
                <a:solidFill>
                  <a:srgbClr val="FFFF00"/>
                </a:solidFill>
                <a:latin typeface="Calibri" pitchFamily="34" charset="0"/>
              </a:rPr>
              <a:t>Curso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9" t="16314" r="23333" b="10391"/>
          <a:stretch/>
        </p:blipFill>
        <p:spPr bwMode="auto">
          <a:xfrm>
            <a:off x="1370194" y="3573016"/>
            <a:ext cx="2121686" cy="177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4" t="44322" r="23219" b="11357"/>
          <a:stretch/>
        </p:blipFill>
        <p:spPr bwMode="auto">
          <a:xfrm>
            <a:off x="1370194" y="5301208"/>
            <a:ext cx="2121686" cy="10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/>
          <p:cNvPicPr/>
          <p:nvPr/>
        </p:nvPicPr>
        <p:blipFill rotWithShape="1">
          <a:blip r:embed="rId4"/>
          <a:srcRect l="21010" t="14972" r="22430" b="11582"/>
          <a:stretch/>
        </p:blipFill>
        <p:spPr bwMode="auto">
          <a:xfrm>
            <a:off x="5580112" y="980728"/>
            <a:ext cx="2232248" cy="19004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m 12"/>
          <p:cNvPicPr/>
          <p:nvPr/>
        </p:nvPicPr>
        <p:blipFill rotWithShape="1">
          <a:blip r:embed="rId5"/>
          <a:srcRect l="21011" t="40663" r="23810" b="13277"/>
          <a:stretch/>
        </p:blipFill>
        <p:spPr bwMode="auto">
          <a:xfrm>
            <a:off x="5580112" y="2852936"/>
            <a:ext cx="2232248" cy="13321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539552" y="365755"/>
            <a:ext cx="4032447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Calibri" pitchFamily="34" charset="0"/>
              </a:rPr>
              <a:t>Compromisso dos gestores,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Calibri" pitchFamily="34" charset="0"/>
              </a:rPr>
              <a:t>do NDE, dos professores...</a:t>
            </a:r>
          </a:p>
        </p:txBody>
      </p:sp>
    </p:spTree>
    <p:extLst>
      <p:ext uri="{BB962C8B-B14F-4D97-AF65-F5344CB8AC3E}">
        <p14:creationId xmlns:p14="http://schemas.microsoft.com/office/powerpoint/2010/main" val="192469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0418" name="CaixaDeTexto 1"/>
          <p:cNvSpPr txBox="1">
            <a:spLocks noChangeArrowheads="1"/>
          </p:cNvSpPr>
          <p:nvPr/>
        </p:nvSpPr>
        <p:spPr bwMode="auto">
          <a:xfrm>
            <a:off x="0" y="116632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chemeClr val="bg1"/>
                </a:solidFill>
                <a:latin typeface="Calibri" pitchFamily="34" charset="0"/>
              </a:rPr>
              <a:t>Implicações para o estudante</a:t>
            </a:r>
            <a:endParaRPr lang="pt-BR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95288" y="1268413"/>
            <a:ext cx="8353425" cy="52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auto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dirty="0">
                <a:solidFill>
                  <a:schemeClr val="bg1"/>
                </a:solidFill>
                <a:latin typeface="Verdana" pitchFamily="34" charset="0"/>
                <a:cs typeface="+mn-cs"/>
              </a:rPr>
              <a:t>A realização do ENADE é pré-requisito para colação de grau: 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pt-BR" b="1" i="1" dirty="0">
                <a:solidFill>
                  <a:schemeClr val="bg1"/>
                </a:solidFill>
                <a:latin typeface="Verdana" pitchFamily="34" charset="0"/>
                <a:cs typeface="+mn-cs"/>
              </a:rPr>
              <a:t>     </a:t>
            </a:r>
            <a:r>
              <a:rPr lang="pt-BR" b="1" i="1" dirty="0">
                <a:solidFill>
                  <a:srgbClr val="FFFF00"/>
                </a:solidFill>
                <a:latin typeface="Verdana" pitchFamily="34" charset="0"/>
                <a:cs typeface="+mn-cs"/>
              </a:rPr>
              <a:t>Sem Enade = Sem diploma.</a:t>
            </a:r>
          </a:p>
          <a:p>
            <a:pPr marL="342900" indent="-342900" fontAlgn="auto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pt-BR" dirty="0">
                <a:solidFill>
                  <a:schemeClr val="bg1"/>
                </a:solidFill>
                <a:latin typeface="Verdana" pitchFamily="34" charset="0"/>
                <a:cs typeface="+mn-cs"/>
              </a:rPr>
              <a:t>A Avaliação é trienal:   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pt-BR" b="1" i="1" dirty="0">
                <a:solidFill>
                  <a:schemeClr val="bg1"/>
                </a:solidFill>
                <a:latin typeface="Verdana" pitchFamily="34" charset="0"/>
                <a:cs typeface="+mn-cs"/>
              </a:rPr>
              <a:t>    </a:t>
            </a:r>
            <a:r>
              <a:rPr lang="pt-BR" b="1" i="1" dirty="0">
                <a:solidFill>
                  <a:srgbClr val="FFFF00"/>
                </a:solidFill>
                <a:latin typeface="Verdana" pitchFamily="34" charset="0"/>
                <a:cs typeface="+mn-cs"/>
              </a:rPr>
              <a:t> Os conceitos ficam “carimbados” no curso, por 3 anos.</a:t>
            </a:r>
          </a:p>
          <a:p>
            <a:pPr marL="342900" indent="-342900" fontAlgn="auto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3"/>
              <a:defRPr/>
            </a:pPr>
            <a:r>
              <a:rPr lang="pt-BR" dirty="0">
                <a:solidFill>
                  <a:schemeClr val="bg1"/>
                </a:solidFill>
                <a:latin typeface="Verdana" pitchFamily="34" charset="0"/>
                <a:cs typeface="+mn-cs"/>
              </a:rPr>
              <a:t>A divulgação dos resultados do Enade alimenta inúmeras matérias produzidas pela imprensa:  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pt-BR" b="1" i="1" dirty="0">
                <a:solidFill>
                  <a:schemeClr val="bg1"/>
                </a:solidFill>
                <a:latin typeface="Verdana" pitchFamily="34" charset="0"/>
                <a:cs typeface="+mn-cs"/>
              </a:rPr>
              <a:t>     </a:t>
            </a:r>
            <a:r>
              <a:rPr lang="pt-BR" b="1" i="1" dirty="0">
                <a:solidFill>
                  <a:srgbClr val="FFFF00"/>
                </a:solidFill>
                <a:latin typeface="Verdana" pitchFamily="34" charset="0"/>
                <a:cs typeface="+mn-cs"/>
              </a:rPr>
              <a:t>Todos saberão o conceito do curso</a:t>
            </a:r>
            <a:r>
              <a:rPr lang="pt-BR" i="1" dirty="0">
                <a:solidFill>
                  <a:srgbClr val="FFFF00"/>
                </a:solidFill>
                <a:latin typeface="Verdana" pitchFamily="34" charset="0"/>
                <a:cs typeface="+mn-cs"/>
              </a:rPr>
              <a:t>.</a:t>
            </a:r>
          </a:p>
          <a:p>
            <a:pPr marL="342900" indent="-342900" fontAlgn="auto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  <a:defRPr/>
            </a:pPr>
            <a:r>
              <a:rPr lang="pt-BR" dirty="0">
                <a:solidFill>
                  <a:schemeClr val="bg1"/>
                </a:solidFill>
                <a:latin typeface="Verdana" pitchFamily="34" charset="0"/>
                <a:cs typeface="+mn-cs"/>
              </a:rPr>
              <a:t>Cada aluno recebe um Boletim de Desempenho próprio:    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pt-BR" b="1" i="1" dirty="0">
                <a:solidFill>
                  <a:schemeClr val="bg1"/>
                </a:solidFill>
                <a:latin typeface="Verdana" pitchFamily="34" charset="0"/>
                <a:cs typeface="+mn-cs"/>
              </a:rPr>
              <a:t>    </a:t>
            </a:r>
            <a:r>
              <a:rPr lang="pt-BR" b="1" i="1" dirty="0">
                <a:solidFill>
                  <a:srgbClr val="FFFF00"/>
                </a:solidFill>
                <a:latin typeface="Verdana" pitchFamily="34" charset="0"/>
                <a:cs typeface="+mn-cs"/>
              </a:rPr>
              <a:t> Dá para mostrar aos outros o quanto o estudante sabe.</a:t>
            </a:r>
          </a:p>
          <a:p>
            <a:pPr marL="342900" indent="-342900" fontAlgn="auto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  <a:defRPr/>
            </a:pPr>
            <a:r>
              <a:rPr lang="pt-BR" dirty="0">
                <a:solidFill>
                  <a:schemeClr val="bg1"/>
                </a:solidFill>
                <a:latin typeface="Verdana" pitchFamily="34" charset="0"/>
                <a:cs typeface="+mn-cs"/>
              </a:rPr>
              <a:t>A Prova é aplicada simultaneamente em todo País:  </a:t>
            </a:r>
          </a:p>
          <a:p>
            <a:pPr marL="360000" fontAlgn="auto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pt-BR" b="1" i="1" dirty="0">
                <a:solidFill>
                  <a:srgbClr val="FFFF00"/>
                </a:solidFill>
                <a:latin typeface="Verdana" pitchFamily="34" charset="0"/>
                <a:cs typeface="+mn-cs"/>
              </a:rPr>
              <a:t>Talvez seja a única oportunidade para comparar o seu conhecimento com uma quantidade tão grande de pessoas.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EG\Documents\orgulhodeseruf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5064"/>
            <a:ext cx="6474296" cy="647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1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1700808"/>
            <a:ext cx="8229600" cy="286633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88A44D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9pPr>
          </a:lstStyle>
          <a:p>
            <a:endParaRPr lang="pt-BR" dirty="0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r>
              <a:rPr lang="pt-BR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DÚVIDAS?</a:t>
            </a:r>
            <a:br>
              <a:rPr lang="pt-BR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4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eugeniobittencour@yahoo.com.br</a:t>
            </a:r>
            <a:endParaRPr lang="pt-BR" sz="2400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476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/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215" t="4242" b="79216"/>
          <a:stretch/>
        </p:blipFill>
        <p:spPr bwMode="auto">
          <a:xfrm>
            <a:off x="396464" y="332656"/>
            <a:ext cx="8352000" cy="75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625" y="277813"/>
            <a:ext cx="8534400" cy="7032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S I N A E S</a:t>
            </a:r>
            <a:endParaRPr lang="pt-BR" sz="40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Seta circular 5"/>
          <p:cNvSpPr/>
          <p:nvPr/>
        </p:nvSpPr>
        <p:spPr>
          <a:xfrm rot="338079">
            <a:off x="3141663" y="1385888"/>
            <a:ext cx="3033712" cy="2692400"/>
          </a:xfrm>
          <a:prstGeom prst="circularArrow">
            <a:avLst>
              <a:gd name="adj1" fmla="val 5984"/>
              <a:gd name="adj2" fmla="val 1210507"/>
              <a:gd name="adj3" fmla="val 13313824"/>
              <a:gd name="adj4" fmla="val 10508221"/>
              <a:gd name="adj5" fmla="val 6981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upo 6"/>
          <p:cNvGrpSpPr/>
          <p:nvPr/>
        </p:nvGrpSpPr>
        <p:grpSpPr>
          <a:xfrm>
            <a:off x="3756275" y="1484784"/>
            <a:ext cx="2687933" cy="2648164"/>
            <a:chOff x="3459372" y="361475"/>
            <a:chExt cx="2687933" cy="2648164"/>
          </a:xfrm>
          <a:solidFill>
            <a:schemeClr val="accent3">
              <a:lumMod val="50000"/>
            </a:schemeClr>
          </a:solidFill>
        </p:grpSpPr>
        <p:sp>
          <p:nvSpPr>
            <p:cNvPr id="8" name=" 3"/>
            <p:cNvSpPr/>
            <p:nvPr/>
          </p:nvSpPr>
          <p:spPr>
            <a:xfrm rot="20700000">
              <a:off x="3459372" y="361475"/>
              <a:ext cx="2687933" cy="2648164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 4"/>
            <p:cNvSpPr/>
            <p:nvPr/>
          </p:nvSpPr>
          <p:spPr>
            <a:xfrm>
              <a:off x="3987065" y="939936"/>
              <a:ext cx="1619236" cy="14912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800" b="1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Calibri" panose="020F0502020204030204" pitchFamily="34" charset="0"/>
                </a:rPr>
                <a:t>Avaliação de  Curso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888303" y="3203091"/>
            <a:ext cx="3043737" cy="2962213"/>
            <a:chOff x="1763694" y="2078345"/>
            <a:chExt cx="3043737" cy="2962213"/>
          </a:xfrm>
          <a:solidFill>
            <a:schemeClr val="accent5">
              <a:lumMod val="50000"/>
            </a:schemeClr>
          </a:solidFill>
        </p:grpSpPr>
        <p:sp>
          <p:nvSpPr>
            <p:cNvPr id="11" name=" 3"/>
            <p:cNvSpPr/>
            <p:nvPr/>
          </p:nvSpPr>
          <p:spPr>
            <a:xfrm>
              <a:off x="1763694" y="2078345"/>
              <a:ext cx="3043737" cy="2962213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 4"/>
            <p:cNvSpPr/>
            <p:nvPr/>
          </p:nvSpPr>
          <p:spPr>
            <a:xfrm>
              <a:off x="2243021" y="2828600"/>
              <a:ext cx="2060354" cy="14617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800" b="1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Calibri" panose="020F0502020204030204" pitchFamily="34" charset="0"/>
                </a:rPr>
                <a:t>Avaliação Institucional</a:t>
              </a:r>
            </a:p>
          </p:txBody>
        </p:sp>
      </p:grpSp>
      <p:sp>
        <p:nvSpPr>
          <p:cNvPr id="13" name=" 3"/>
          <p:cNvSpPr/>
          <p:nvPr/>
        </p:nvSpPr>
        <p:spPr>
          <a:xfrm rot="19777087">
            <a:off x="1301750" y="3473450"/>
            <a:ext cx="2617788" cy="2717800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629841"/>
              <a:gd name="adj5" fmla="val 7527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340759"/>
              <a:satOff val="-2919"/>
              <a:lumOff val="686"/>
              <a:alphaOff val="0"/>
            </a:schemeClr>
          </a:fillRef>
          <a:effectRef idx="0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Grupo 13"/>
          <p:cNvGrpSpPr/>
          <p:nvPr/>
        </p:nvGrpSpPr>
        <p:grpSpPr>
          <a:xfrm>
            <a:off x="4549938" y="3781261"/>
            <a:ext cx="2686358" cy="2528059"/>
            <a:chOff x="4355978" y="2736303"/>
            <a:chExt cx="2686358" cy="2528059"/>
          </a:xfrm>
          <a:solidFill>
            <a:srgbClr val="FF3B3B"/>
          </a:solidFill>
        </p:grpSpPr>
        <p:sp>
          <p:nvSpPr>
            <p:cNvPr id="15" name=" 3"/>
            <p:cNvSpPr/>
            <p:nvPr/>
          </p:nvSpPr>
          <p:spPr>
            <a:xfrm>
              <a:off x="4355978" y="2736303"/>
              <a:ext cx="2686358" cy="2528059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 4"/>
            <p:cNvSpPr/>
            <p:nvPr/>
          </p:nvSpPr>
          <p:spPr>
            <a:xfrm>
              <a:off x="4908412" y="3388826"/>
              <a:ext cx="1629868" cy="12994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3200" b="1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Calibri" panose="020F0502020204030204" pitchFamily="34" charset="0"/>
                </a:rPr>
                <a:t>ENADE</a:t>
              </a:r>
            </a:p>
          </p:txBody>
        </p:sp>
      </p:grpSp>
      <p:sp>
        <p:nvSpPr>
          <p:cNvPr id="17" name="Seta circular 16"/>
          <p:cNvSpPr/>
          <p:nvPr/>
        </p:nvSpPr>
        <p:spPr>
          <a:xfrm>
            <a:off x="4427538" y="3363913"/>
            <a:ext cx="3600450" cy="3362325"/>
          </a:xfrm>
          <a:prstGeom prst="circularArrow">
            <a:avLst>
              <a:gd name="adj1" fmla="val 4688"/>
              <a:gd name="adj2" fmla="val 299029"/>
              <a:gd name="adj3" fmla="val 2544153"/>
              <a:gd name="adj4" fmla="val 16721705"/>
              <a:gd name="adj5" fmla="val 5469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372225" y="1771650"/>
            <a:ext cx="2395538" cy="661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marL="457200" indent="-457200" algn="r" eaLnBrk="0" hangingPunct="0">
              <a:spcAft>
                <a:spcPts val="600"/>
              </a:spcAft>
            </a:pPr>
            <a:r>
              <a:rPr lang="pt-BR" sz="1600" b="1">
                <a:latin typeface="Arial Black" pitchFamily="34" charset="0"/>
              </a:rPr>
              <a:t>Autoavaliação</a:t>
            </a:r>
          </a:p>
          <a:p>
            <a:pPr marL="457200" indent="-457200" algn="r" eaLnBrk="0" hangingPunct="0">
              <a:spcAft>
                <a:spcPts val="600"/>
              </a:spcAft>
            </a:pPr>
            <a:r>
              <a:rPr lang="pt-BR" sz="1600" b="1">
                <a:latin typeface="Arial Black" pitchFamily="34" charset="0"/>
              </a:rPr>
              <a:t>Avaliação externa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60338" y="5708650"/>
            <a:ext cx="2035175" cy="600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marL="457200" indent="-457200" eaLnBrk="0" hangingPunct="0">
              <a:spcAft>
                <a:spcPts val="600"/>
              </a:spcAft>
            </a:pPr>
            <a:r>
              <a:rPr lang="pt-BR" sz="1400" b="1">
                <a:latin typeface="Arial Black" pitchFamily="34" charset="0"/>
              </a:rPr>
              <a:t>Autoavaliação</a:t>
            </a:r>
          </a:p>
          <a:p>
            <a:pPr marL="457200" indent="-457200" eaLnBrk="0" hangingPunct="0">
              <a:spcAft>
                <a:spcPts val="600"/>
              </a:spcAft>
            </a:pPr>
            <a:r>
              <a:rPr lang="pt-BR" sz="1400" b="1">
                <a:latin typeface="Arial Black" pitchFamily="34" charset="0"/>
              </a:rPr>
              <a:t>Avaliação externa</a:t>
            </a:r>
          </a:p>
        </p:txBody>
      </p:sp>
      <p:sp>
        <p:nvSpPr>
          <p:cNvPr id="16395" name="Retângulo 2"/>
          <p:cNvSpPr>
            <a:spLocks noChangeArrowheads="1"/>
          </p:cNvSpPr>
          <p:nvPr/>
        </p:nvSpPr>
        <p:spPr bwMode="auto">
          <a:xfrm>
            <a:off x="3276600" y="817563"/>
            <a:ext cx="2690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solidFill>
                  <a:srgbClr val="0000FF"/>
                </a:solidFill>
                <a:latin typeface="Arial Black" pitchFamily="34" charset="0"/>
                <a:cs typeface="Aharoni" pitchFamily="2" charset="-79"/>
              </a:rPr>
              <a:t>Lei n° 10.861, 14/04/2004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251521" y="368752"/>
            <a:ext cx="6552728" cy="7559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AVALIAÇÃO NA EDUCAÇÃO SUPERIOR: </a:t>
            </a:r>
            <a:r>
              <a:rPr lang="pt-BR" sz="2200" b="1" dirty="0" smtClean="0"/>
              <a:t>ARTICULAÇÕES</a:t>
            </a:r>
            <a:endParaRPr lang="pt-BR" sz="2200" b="1" dirty="0"/>
          </a:p>
        </p:txBody>
      </p:sp>
      <p:graphicFrame>
        <p:nvGraphicFramePr>
          <p:cNvPr id="4" name="Espaço Reservado para Conteúdo 3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9249381"/>
              </p:ext>
            </p:extLst>
          </p:nvPr>
        </p:nvGraphicFramePr>
        <p:xfrm>
          <a:off x="230832" y="1196752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6545"/>
            <a:ext cx="1584176" cy="11365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" name="Picture 4" descr="Resultado de imagem para MAPA BRASI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1512168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ta em curva para a esquerda 6"/>
          <p:cNvSpPr/>
          <p:nvPr/>
        </p:nvSpPr>
        <p:spPr>
          <a:xfrm>
            <a:off x="7740352" y="1988840"/>
            <a:ext cx="1008112" cy="4176464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Seta em curva para a esquerda 7"/>
          <p:cNvSpPr/>
          <p:nvPr/>
        </p:nvSpPr>
        <p:spPr>
          <a:xfrm>
            <a:off x="7812360" y="3204592"/>
            <a:ext cx="792088" cy="2888704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5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/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215" t="4242" b="79216"/>
          <a:stretch/>
        </p:blipFill>
        <p:spPr bwMode="auto">
          <a:xfrm>
            <a:off x="375827" y="345356"/>
            <a:ext cx="8352000" cy="75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4" name="Título 1"/>
          <p:cNvSpPr>
            <a:spLocks/>
          </p:cNvSpPr>
          <p:nvPr/>
        </p:nvSpPr>
        <p:spPr bwMode="auto">
          <a:xfrm>
            <a:off x="430213" y="18864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O ENADE E O CICLO AVALIATIVO DO SINAES</a:t>
            </a:r>
          </a:p>
        </p:txBody>
      </p:sp>
      <p:sp>
        <p:nvSpPr>
          <p:cNvPr id="2" name="Retângulo 1"/>
          <p:cNvSpPr/>
          <p:nvPr/>
        </p:nvSpPr>
        <p:spPr>
          <a:xfrm>
            <a:off x="286072" y="1484784"/>
            <a:ext cx="8534400" cy="51706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pt-BR" sz="1000" b="1" dirty="0">
              <a:solidFill>
                <a:schemeClr val="tx1"/>
              </a:solidFill>
              <a:latin typeface="Arial Black" pitchFamily="34" charset="0"/>
              <a:cs typeface="Arial" charset="0"/>
            </a:endParaRPr>
          </a:p>
          <a:p>
            <a:pPr lvl="1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rial" charset="0"/>
              </a:rPr>
              <a:t>Em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rial" charset="0"/>
              </a:rPr>
              <a:t>2016: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Bacharelado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: Agronomia; Biomedicina;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Enfermagem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; Farmácia; Fisioterapia; Medicina; Medicina Veterinária; Nutrição; Odontologia; Serviço Social.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600" b="1" dirty="0">
                <a:solidFill>
                  <a:schemeClr val="tx1"/>
                </a:solidFill>
                <a:cs typeface="Arial" charset="0"/>
              </a:rPr>
              <a:t> </a:t>
            </a:r>
            <a:endParaRPr lang="pt-BR" sz="1600" dirty="0">
              <a:solidFill>
                <a:schemeClr val="tx1"/>
              </a:solidFill>
              <a:cs typeface="Arial" charset="0"/>
            </a:endParaRPr>
          </a:p>
          <a:p>
            <a:pPr lvl="1"/>
            <a:r>
              <a:rPr lang="pt-BR" sz="2000" b="1" dirty="0">
                <a:solidFill>
                  <a:srgbClr val="0000FF"/>
                </a:solidFill>
                <a:latin typeface="Arial Black" pitchFamily="34" charset="0"/>
                <a:cs typeface="Arial" charset="0"/>
              </a:rPr>
              <a:t>Em </a:t>
            </a:r>
            <a:r>
              <a:rPr lang="pt-BR" sz="2000" b="1" dirty="0" smtClean="0">
                <a:solidFill>
                  <a:srgbClr val="0000FF"/>
                </a:solidFill>
                <a:latin typeface="Arial Black" pitchFamily="34" charset="0"/>
                <a:cs typeface="Arial" charset="0"/>
              </a:rPr>
              <a:t>2017</a:t>
            </a:r>
            <a:endParaRPr lang="pt-BR" sz="2000" dirty="0">
              <a:solidFill>
                <a:srgbClr val="0000FF"/>
              </a:solidFill>
              <a:latin typeface="Arial Black" pitchFamily="34" charset="0"/>
              <a:cs typeface="Arial" charset="0"/>
            </a:endParaRPr>
          </a:p>
          <a:p>
            <a:r>
              <a:rPr lang="pt-BR" sz="1200" b="1" dirty="0">
                <a:solidFill>
                  <a:schemeClr val="tx1"/>
                </a:solidFill>
                <a:cs typeface="Arial" charset="0"/>
              </a:rPr>
              <a:t> </a:t>
            </a:r>
            <a:endParaRPr lang="pt-BR" sz="1200" dirty="0">
              <a:solidFill>
                <a:schemeClr val="tx1"/>
              </a:solidFill>
              <a:cs typeface="Arial" charset="0"/>
            </a:endParaRPr>
          </a:p>
          <a:p>
            <a:pPr lvl="1"/>
            <a:r>
              <a:rPr lang="pt-BR" dirty="0">
                <a:solidFill>
                  <a:srgbClr val="0000FF"/>
                </a:solidFill>
                <a:latin typeface="Arial Black" panose="020B0A04020102020204" pitchFamily="34" charset="0"/>
              </a:rPr>
              <a:t>Bacharelado</a:t>
            </a:r>
            <a:r>
              <a:rPr lang="pt-BR" dirty="0">
                <a:solidFill>
                  <a:schemeClr val="tx1"/>
                </a:solidFill>
              </a:rPr>
              <a:t> em Arquitetura e Urbanismo, Engenharia Ambiental, Engenharia Civil, Engenharia de Alimentos, Engenharia de Computação, Engenharia de Produção, Engenharia Elétrica, Engenharia Florestal, Engenharia Mecânica, Engenharia </a:t>
            </a:r>
            <a:r>
              <a:rPr lang="pt-BR" dirty="0" smtClean="0">
                <a:solidFill>
                  <a:schemeClr val="tx1"/>
                </a:solidFill>
              </a:rPr>
              <a:t>Química; outras </a:t>
            </a:r>
            <a:r>
              <a:rPr lang="pt-BR" dirty="0">
                <a:solidFill>
                  <a:schemeClr val="tx1"/>
                </a:solidFill>
              </a:rPr>
              <a:t>Engenharias; </a:t>
            </a:r>
            <a:endParaRPr lang="pt-BR" dirty="0" smtClean="0">
              <a:solidFill>
                <a:schemeClr val="tx1"/>
              </a:solidFill>
            </a:endParaRPr>
          </a:p>
          <a:p>
            <a:pPr lvl="1"/>
            <a:endParaRPr lang="pt-BR" dirty="0">
              <a:solidFill>
                <a:schemeClr val="tx1"/>
              </a:solidFill>
            </a:endParaRPr>
          </a:p>
          <a:p>
            <a:pPr lvl="1"/>
            <a:r>
              <a:rPr lang="pt-BR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Bacharelado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ou </a:t>
            </a:r>
            <a:r>
              <a:rPr lang="pt-BR" dirty="0">
                <a:solidFill>
                  <a:srgbClr val="0000FF"/>
                </a:solidFill>
                <a:latin typeface="Arial Black" panose="020B0A04020102020204" pitchFamily="34" charset="0"/>
              </a:rPr>
              <a:t>Licenciatura</a:t>
            </a:r>
            <a:r>
              <a:rPr lang="pt-BR" dirty="0">
                <a:solidFill>
                  <a:schemeClr val="tx1"/>
                </a:solidFill>
              </a:rPr>
              <a:t> em </a:t>
            </a:r>
            <a:r>
              <a:rPr lang="pt-BR" b="1" u="sng" dirty="0">
                <a:solidFill>
                  <a:schemeClr val="tx1"/>
                </a:solidFill>
              </a:rPr>
              <a:t>Ciência da Computação</a:t>
            </a:r>
            <a:r>
              <a:rPr lang="pt-BR" dirty="0">
                <a:solidFill>
                  <a:schemeClr val="tx1"/>
                </a:solidFill>
              </a:rPr>
              <a:t>, Ciências Biológicas, Ciências Sociais, Filosofia, </a:t>
            </a:r>
            <a:r>
              <a:rPr lang="pt-BR" b="1" u="sng" dirty="0">
                <a:solidFill>
                  <a:schemeClr val="tx1"/>
                </a:solidFill>
              </a:rPr>
              <a:t>Física</a:t>
            </a:r>
            <a:r>
              <a:rPr lang="pt-BR" dirty="0">
                <a:solidFill>
                  <a:schemeClr val="tx1"/>
                </a:solidFill>
              </a:rPr>
              <a:t>, Geografia, História, Letras – Português, </a:t>
            </a:r>
            <a:r>
              <a:rPr lang="pt-BR" b="1" u="sng" dirty="0">
                <a:solidFill>
                  <a:schemeClr val="tx1"/>
                </a:solidFill>
              </a:rPr>
              <a:t>Matemática</a:t>
            </a:r>
            <a:r>
              <a:rPr lang="pt-BR" dirty="0">
                <a:solidFill>
                  <a:schemeClr val="tx1"/>
                </a:solidFill>
              </a:rPr>
              <a:t> e </a:t>
            </a:r>
            <a:r>
              <a:rPr lang="pt-BR" b="1" u="sng" dirty="0">
                <a:solidFill>
                  <a:schemeClr val="tx1"/>
                </a:solidFill>
              </a:rPr>
              <a:t>Química</a:t>
            </a:r>
            <a:r>
              <a:rPr lang="pt-BR" dirty="0">
                <a:solidFill>
                  <a:schemeClr val="tx1"/>
                </a:solidFill>
              </a:rPr>
              <a:t>; Licenciatura em Artes Visuais, Educação</a:t>
            </a:r>
            <a:r>
              <a:rPr lang="pt-BR" b="1" u="sng" dirty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Física, Letras – Inglês, Música e Pedagogia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  <a:endParaRPr lang="pt-BR" dirty="0">
              <a:solidFill>
                <a:schemeClr val="tx1"/>
              </a:solidFill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600" b="1" dirty="0">
                <a:solidFill>
                  <a:schemeClr val="tx1"/>
                </a:solidFill>
                <a:cs typeface="Arial" charset="0"/>
              </a:rPr>
              <a:t> </a:t>
            </a:r>
            <a:endParaRPr lang="pt-BR" sz="1600" dirty="0">
              <a:solidFill>
                <a:schemeClr val="tx1"/>
              </a:solidFill>
              <a:cs typeface="Arial" charset="0"/>
            </a:endParaRPr>
          </a:p>
          <a:p>
            <a:pPr lvl="1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rial" charset="0"/>
              </a:rPr>
              <a:t>Em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rial" charset="0"/>
              </a:rPr>
              <a:t>2018: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Bacharelado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: Administração; Ciências Contábeis; Ciências Econômicas; Comunicação Social; Direito; Psicologia; Turismo.</a:t>
            </a:r>
          </a:p>
          <a:p>
            <a:pPr lvl="1"/>
            <a:endParaRPr lang="pt-BR" sz="10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/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215" t="4242" b="79216"/>
          <a:stretch/>
        </p:blipFill>
        <p:spPr bwMode="auto">
          <a:xfrm>
            <a:off x="396464" y="332656"/>
            <a:ext cx="8352000" cy="75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301625" y="260350"/>
            <a:ext cx="8534400" cy="758825"/>
          </a:xfrm>
        </p:spPr>
        <p:txBody>
          <a:bodyPr/>
          <a:lstStyle/>
          <a:p>
            <a:pPr eaLnBrk="1" hangingPunct="1"/>
            <a:r>
              <a:rPr lang="pt-BR" sz="3000" b="1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E</a:t>
            </a:r>
            <a:r>
              <a:rPr lang="pt-BR" sz="3000" b="1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xame </a:t>
            </a:r>
            <a:r>
              <a:rPr lang="pt-BR" sz="3000" b="1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Na</a:t>
            </a:r>
            <a:r>
              <a:rPr lang="pt-BR" sz="3000" b="1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cional de </a:t>
            </a:r>
            <a:r>
              <a:rPr lang="pt-BR" sz="3000" b="1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D</a:t>
            </a:r>
            <a:r>
              <a:rPr lang="pt-BR" sz="3000" b="1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esempenho dos </a:t>
            </a:r>
            <a:r>
              <a:rPr lang="pt-BR" sz="3000" b="1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E</a:t>
            </a:r>
            <a:r>
              <a:rPr lang="pt-BR" sz="3000" b="1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studantes</a:t>
            </a:r>
            <a:endParaRPr lang="pt-BR" sz="3000" smtClean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4" name="Título 3"/>
          <p:cNvGrpSpPr>
            <a:grpSpLocks/>
          </p:cNvGrpSpPr>
          <p:nvPr/>
        </p:nvGrpSpPr>
        <p:grpSpPr bwMode="auto">
          <a:xfrm>
            <a:off x="250825" y="3429000"/>
            <a:ext cx="8569325" cy="2735263"/>
            <a:chOff x="-42" y="1582"/>
            <a:chExt cx="5840" cy="952"/>
          </a:xfrm>
        </p:grpSpPr>
        <p:pic>
          <p:nvPicPr>
            <p:cNvPr id="23559" name="Título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2" y="1582"/>
              <a:ext cx="5840" cy="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>
              <a:off x="0" y="1706"/>
              <a:ext cx="5760" cy="77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pt-BR" b="1" dirty="0">
                <a:solidFill>
                  <a:schemeClr val="tx2"/>
                </a:solidFill>
              </a:endParaRPr>
            </a:p>
            <a:p>
              <a:pPr algn="ctr">
                <a:lnSpc>
                  <a:spcPct val="114000"/>
                </a:lnSpc>
              </a:pPr>
              <a:r>
                <a:rPr lang="pt-BR" sz="2400" b="1" dirty="0">
                  <a:solidFill>
                    <a:srgbClr val="FFFF00"/>
                  </a:solidFill>
                </a:rPr>
                <a:t>A AVALIAÇÃO DO DESEMPENHO DOS ESTUDANTES visa  avaliar o aluno, em relação aos conteúdos programáticos, competências e habilidades                                                       </a:t>
              </a:r>
              <a:r>
                <a:rPr lang="pt-BR" sz="2400" b="1" dirty="0">
                  <a:solidFill>
                    <a:schemeClr val="bg1"/>
                  </a:solidFill>
                </a:rPr>
                <a:t>previstos nas DCN.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pt-BR" sz="2000" b="1" dirty="0">
                <a:solidFill>
                  <a:srgbClr val="FFFF00"/>
                </a:solidFill>
                <a:latin typeface="Georgia" pitchFamily="18" charset="0"/>
              </a:endParaRPr>
            </a:p>
          </p:txBody>
        </p:sp>
      </p:grpSp>
      <p:grpSp>
        <p:nvGrpSpPr>
          <p:cNvPr id="23556" name="Título 3"/>
          <p:cNvGrpSpPr>
            <a:grpSpLocks/>
          </p:cNvGrpSpPr>
          <p:nvPr/>
        </p:nvGrpSpPr>
        <p:grpSpPr bwMode="auto">
          <a:xfrm>
            <a:off x="250825" y="1485900"/>
            <a:ext cx="8569325" cy="1871663"/>
            <a:chOff x="-42" y="1582"/>
            <a:chExt cx="5840" cy="952"/>
          </a:xfrm>
        </p:grpSpPr>
        <p:pic>
          <p:nvPicPr>
            <p:cNvPr id="23557" name="Título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2" y="1582"/>
              <a:ext cx="5840" cy="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8" name="Text Box 16"/>
            <p:cNvSpPr txBox="1">
              <a:spLocks noChangeArrowheads="1"/>
            </p:cNvSpPr>
            <p:nvPr/>
          </p:nvSpPr>
          <p:spPr bwMode="auto">
            <a:xfrm>
              <a:off x="0" y="1706"/>
              <a:ext cx="5760" cy="77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pt-BR" sz="2800" b="1">
                <a:solidFill>
                  <a:schemeClr val="bg1"/>
                </a:solidFill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pt-BR" sz="2800" b="1">
                  <a:solidFill>
                    <a:schemeClr val="bg1"/>
                  </a:solidFill>
                </a:rPr>
                <a:t>OBJETIVO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pt-BR" sz="2800" b="1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 à esquerda, à direita e acima 1">
            <a:extLst>
              <a:ext uri="{FF2B5EF4-FFF2-40B4-BE49-F238E27FC236}"/>
            </a:extLst>
          </p:cNvPr>
          <p:cNvSpPr/>
          <p:nvPr/>
        </p:nvSpPr>
        <p:spPr>
          <a:xfrm rot="10800000">
            <a:off x="2267744" y="1051644"/>
            <a:ext cx="4680520" cy="1225227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" name="CaixaDeTexto 2">
            <a:extLst>
              <a:ext uri="{FF2B5EF4-FFF2-40B4-BE49-F238E27FC236}"/>
            </a:extLst>
          </p:cNvPr>
          <p:cNvSpPr txBox="1"/>
          <p:nvPr/>
        </p:nvSpPr>
        <p:spPr>
          <a:xfrm>
            <a:off x="899592" y="2492896"/>
            <a:ext cx="7416824" cy="3600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pt-BR" sz="2800" b="1" dirty="0" smtClean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pt-BR" sz="28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 AVALIAÇÃO REQUER </a:t>
            </a:r>
            <a:r>
              <a:rPr lang="pt-BR" sz="32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PLANEJAMENTO</a:t>
            </a:r>
          </a:p>
          <a:p>
            <a:pPr algn="ctr" eaLnBrk="1" hangingPunct="1">
              <a:defRPr/>
            </a:pPr>
            <a:endParaRPr lang="pt-BR" sz="2800" b="1" dirty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pt-BR" sz="28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pPr algn="ctr" eaLnBrk="1" hangingPunct="1">
              <a:defRPr/>
            </a:pPr>
            <a:endParaRPr lang="pt-BR" sz="2800" b="1" dirty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pt-BR" sz="28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</a:t>
            </a:r>
            <a:r>
              <a:rPr lang="pt-BR" sz="2800" b="1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sz="28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QUALIDADE</a:t>
            </a:r>
          </a:p>
          <a:p>
            <a:pPr algn="ctr" eaLnBrk="1" hangingPunct="1">
              <a:defRPr/>
            </a:pPr>
            <a:endParaRPr lang="pt-BR" sz="2800" b="1" dirty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Resultado de imagem para AVALIAÇÃO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656184" cy="198409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83" y="764704"/>
            <a:ext cx="194105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89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1046660" y="3000897"/>
            <a:ext cx="7214354" cy="3311663"/>
          </a:xfrm>
          <a:prstGeom prst="roundRect">
            <a:avLst>
              <a:gd name="adj" fmla="val 10000"/>
            </a:avLst>
          </a:prstGeom>
          <a:solidFill>
            <a:schemeClr val="accent3">
              <a:lumMod val="60000"/>
              <a:lumOff val="40000"/>
            </a:schemeClr>
          </a:solidFill>
          <a:ln w="3175"/>
          <a:effectLst>
            <a:innerShdw blurRad="114300">
              <a:prstClr val="black"/>
            </a:innerShdw>
          </a:effectLst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tângulo de cantos arredondados 7"/>
          <p:cNvSpPr/>
          <p:nvPr/>
        </p:nvSpPr>
        <p:spPr>
          <a:xfrm>
            <a:off x="1046660" y="1414566"/>
            <a:ext cx="7214354" cy="1514809"/>
          </a:xfrm>
          <a:prstGeom prst="roundRect">
            <a:avLst>
              <a:gd name="adj" fmla="val 10000"/>
            </a:avLst>
          </a:prstGeom>
          <a:solidFill>
            <a:schemeClr val="accent3">
              <a:lumMod val="60000"/>
              <a:lumOff val="40000"/>
            </a:schemeClr>
          </a:solidFill>
          <a:ln w="3175"/>
          <a:effectLst>
            <a:innerShdw blurRad="114300">
              <a:prstClr val="black"/>
            </a:innerShdw>
          </a:effectLst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Picture 2"/>
          <p:cNvPicPr/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215" t="4242" b="79216"/>
          <a:stretch/>
        </p:blipFill>
        <p:spPr bwMode="auto">
          <a:xfrm>
            <a:off x="396464" y="332656"/>
            <a:ext cx="8352000" cy="75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grpSp>
        <p:nvGrpSpPr>
          <p:cNvPr id="18434" name="Diagram 2"/>
          <p:cNvGrpSpPr>
            <a:grpSpLocks noChangeAspect="1"/>
          </p:cNvGrpSpPr>
          <p:nvPr/>
        </p:nvGrpSpPr>
        <p:grpSpPr bwMode="auto">
          <a:xfrm>
            <a:off x="2555875" y="3333750"/>
            <a:ext cx="4032250" cy="2759075"/>
            <a:chOff x="835" y="928"/>
            <a:chExt cx="4074" cy="3034"/>
          </a:xfrm>
        </p:grpSpPr>
        <p:sp>
          <p:nvSpPr>
            <p:cNvPr id="19473" name="_s1028"/>
            <p:cNvSpPr>
              <a:spLocks noChangeArrowheads="1" noTextEdit="1"/>
            </p:cNvSpPr>
            <p:nvPr/>
          </p:nvSpPr>
          <p:spPr bwMode="auto">
            <a:xfrm>
              <a:off x="2068" y="928"/>
              <a:ext cx="1435" cy="14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1 w 21600"/>
                <a:gd name="T19" fmla="*/ 3163 h 21600"/>
                <a:gd name="T20" fmla="*/ 18439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gradFill rotWithShape="1">
              <a:gsLst>
                <a:gs pos="0">
                  <a:srgbClr val="DBDBFF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19474" name="_s1029"/>
            <p:cNvSpPr>
              <a:spLocks noChangeArrowheads="1" noTextEdit="1"/>
            </p:cNvSpPr>
            <p:nvPr/>
          </p:nvSpPr>
          <p:spPr bwMode="auto">
            <a:xfrm rot="4117406">
              <a:off x="3123" y="1378"/>
              <a:ext cx="1434" cy="14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1 h 21600"/>
                <a:gd name="T20" fmla="*/ 18437 w 21600"/>
                <a:gd name="T21" fmla="*/ 1843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gradFill rotWithShape="1">
              <a:gsLst>
                <a:gs pos="0">
                  <a:srgbClr val="DBDBFF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19475" name="_s1030"/>
            <p:cNvSpPr>
              <a:spLocks noChangeArrowheads="1" noTextEdit="1"/>
            </p:cNvSpPr>
            <p:nvPr/>
          </p:nvSpPr>
          <p:spPr bwMode="auto">
            <a:xfrm rot="8640000">
              <a:off x="3116" y="2147"/>
              <a:ext cx="1435" cy="14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1 w 21600"/>
                <a:gd name="T19" fmla="*/ 3163 h 21600"/>
                <a:gd name="T20" fmla="*/ 18439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gradFill rotWithShape="1">
              <a:gsLst>
                <a:gs pos="0">
                  <a:srgbClr val="DBDBFF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19476" name="_s1031"/>
            <p:cNvSpPr>
              <a:spLocks noChangeArrowheads="1" noTextEdit="1"/>
            </p:cNvSpPr>
            <p:nvPr/>
          </p:nvSpPr>
          <p:spPr bwMode="auto">
            <a:xfrm rot="-8640000">
              <a:off x="1460" y="2147"/>
              <a:ext cx="1435" cy="14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1 w 21600"/>
                <a:gd name="T19" fmla="*/ 3163 h 21600"/>
                <a:gd name="T20" fmla="*/ 18439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gradFill rotWithShape="1">
              <a:gsLst>
                <a:gs pos="0">
                  <a:srgbClr val="DBDBFF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19477" name="_s1032"/>
            <p:cNvSpPr>
              <a:spLocks noChangeArrowheads="1" noTextEdit="1"/>
            </p:cNvSpPr>
            <p:nvPr/>
          </p:nvSpPr>
          <p:spPr bwMode="auto">
            <a:xfrm rot="-4320000">
              <a:off x="1322" y="1446"/>
              <a:ext cx="1434" cy="14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1 h 21600"/>
                <a:gd name="T20" fmla="*/ 18437 w 21600"/>
                <a:gd name="T21" fmla="*/ 1843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gradFill rotWithShape="1">
              <a:gsLst>
                <a:gs pos="0">
                  <a:srgbClr val="DBDBFF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19478" name="_s1033"/>
            <p:cNvSpPr>
              <a:spLocks noChangeArrowheads="1"/>
            </p:cNvSpPr>
            <p:nvPr/>
          </p:nvSpPr>
          <p:spPr bwMode="auto">
            <a:xfrm>
              <a:off x="2711" y="3434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pt-BR" sz="1600" b="1" u="sng" dirty="0">
                  <a:solidFill>
                    <a:srgbClr val="0033CC"/>
                  </a:solidFill>
                  <a:latin typeface="Tahoma" pitchFamily="34" charset="0"/>
                  <a:cs typeface="Tahoma" pitchFamily="34" charset="0"/>
                </a:rPr>
                <a:t>CORREÇÃO DE </a:t>
              </a:r>
            </a:p>
            <a:p>
              <a:pPr algn="ctr"/>
              <a:r>
                <a:rPr lang="pt-BR" sz="1600" b="1" u="sng" dirty="0">
                  <a:solidFill>
                    <a:srgbClr val="0033CC"/>
                  </a:solidFill>
                  <a:latin typeface="Tahoma" pitchFamily="34" charset="0"/>
                  <a:cs typeface="Tahoma" pitchFamily="34" charset="0"/>
                </a:rPr>
                <a:t>RUMOS</a:t>
              </a:r>
            </a:p>
            <a:p>
              <a:pPr algn="ctr"/>
              <a:r>
                <a:rPr lang="pt-BR" sz="1600" b="1" dirty="0">
                  <a:solidFill>
                    <a:srgbClr val="FF0000"/>
                  </a:solidFill>
                  <a:latin typeface="Calibri" pitchFamily="34" charset="0"/>
                </a:rPr>
                <a:t>IV</a:t>
              </a:r>
            </a:p>
          </p:txBody>
        </p:sp>
        <p:sp>
          <p:nvSpPr>
            <p:cNvPr id="19479" name="_s1034"/>
            <p:cNvSpPr>
              <a:spLocks noChangeArrowheads="1"/>
            </p:cNvSpPr>
            <p:nvPr/>
          </p:nvSpPr>
          <p:spPr bwMode="auto">
            <a:xfrm>
              <a:off x="3381" y="1042"/>
              <a:ext cx="115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pt-BR" sz="1600" b="1">
                  <a:solidFill>
                    <a:srgbClr val="0033CC"/>
                  </a:solidFill>
                  <a:latin typeface="Tahoma" pitchFamily="34" charset="0"/>
                  <a:cs typeface="Tahoma" pitchFamily="34" charset="0"/>
                </a:rPr>
                <a:t>ANÁLISE DOS</a:t>
              </a:r>
            </a:p>
            <a:p>
              <a:pPr algn="ctr"/>
              <a:r>
                <a:rPr lang="pt-BR" sz="1600" b="1">
                  <a:solidFill>
                    <a:srgbClr val="0033CC"/>
                  </a:solidFill>
                  <a:latin typeface="Tahoma" pitchFamily="34" charset="0"/>
                  <a:cs typeface="Tahoma" pitchFamily="34" charset="0"/>
                </a:rPr>
                <a:t> DADOS</a:t>
              </a:r>
              <a:r>
                <a:rPr lang="pt-BR" b="1">
                  <a:solidFill>
                    <a:srgbClr val="0033CC"/>
                  </a:solidFill>
                  <a:latin typeface="Tahoma" pitchFamily="34" charset="0"/>
                  <a:cs typeface="Tahoma" pitchFamily="34" charset="0"/>
                </a:rPr>
                <a:t> </a:t>
              </a:r>
            </a:p>
            <a:p>
              <a:pPr algn="ctr"/>
              <a:r>
                <a:rPr lang="pt-BR" b="1">
                  <a:solidFill>
                    <a:srgbClr val="FF0000"/>
                  </a:solidFill>
                  <a:latin typeface="Calibri" pitchFamily="34" charset="0"/>
                </a:rPr>
                <a:t>II</a:t>
              </a:r>
            </a:p>
          </p:txBody>
        </p:sp>
        <p:sp>
          <p:nvSpPr>
            <p:cNvPr id="19480" name="_s1035"/>
            <p:cNvSpPr>
              <a:spLocks noChangeArrowheads="1"/>
            </p:cNvSpPr>
            <p:nvPr/>
          </p:nvSpPr>
          <p:spPr bwMode="auto">
            <a:xfrm>
              <a:off x="4381" y="2442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pt-BR" sz="1600" b="1">
                  <a:solidFill>
                    <a:srgbClr val="0033CC"/>
                  </a:solidFill>
                  <a:latin typeface="Tahoma" pitchFamily="34" charset="0"/>
                  <a:cs typeface="Tahoma" pitchFamily="34" charset="0"/>
                </a:rPr>
                <a:t>RETORNO À </a:t>
              </a:r>
            </a:p>
            <a:p>
              <a:pPr algn="ctr"/>
              <a:r>
                <a:rPr lang="pt-BR" sz="1600" b="1">
                  <a:solidFill>
                    <a:srgbClr val="0033CC"/>
                  </a:solidFill>
                  <a:latin typeface="Tahoma" pitchFamily="34" charset="0"/>
                  <a:cs typeface="Tahoma" pitchFamily="34" charset="0"/>
                </a:rPr>
                <a:t>COMUNIDADE</a:t>
              </a:r>
            </a:p>
            <a:p>
              <a:pPr algn="ctr"/>
              <a:r>
                <a:rPr lang="pt-BR" sz="1600" b="1">
                  <a:solidFill>
                    <a:srgbClr val="FF0000"/>
                  </a:solidFill>
                  <a:latin typeface="Calibri" pitchFamily="34" charset="0"/>
                </a:rPr>
                <a:t>III</a:t>
              </a:r>
            </a:p>
          </p:txBody>
        </p:sp>
        <p:sp>
          <p:nvSpPr>
            <p:cNvPr id="19481" name="_s1036"/>
            <p:cNvSpPr>
              <a:spLocks noChangeArrowheads="1"/>
            </p:cNvSpPr>
            <p:nvPr/>
          </p:nvSpPr>
          <p:spPr bwMode="auto">
            <a:xfrm>
              <a:off x="835" y="2475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pt-BR" sz="1600" b="1">
                  <a:solidFill>
                    <a:srgbClr val="0033CC"/>
                  </a:solidFill>
                  <a:latin typeface="Tahoma" pitchFamily="34" charset="0"/>
                  <a:cs typeface="Tahoma" pitchFamily="34" charset="0"/>
                </a:rPr>
                <a:t>(RE)PLANEJAMENTO</a:t>
              </a:r>
            </a:p>
            <a:p>
              <a:pPr algn="ctr"/>
              <a:r>
                <a:rPr lang="pt-BR" sz="1600" b="1">
                  <a:solidFill>
                    <a:srgbClr val="0033CC"/>
                  </a:solidFill>
                  <a:latin typeface="Tahoma" pitchFamily="34" charset="0"/>
                  <a:cs typeface="Tahoma" pitchFamily="34" charset="0"/>
                </a:rPr>
                <a:t>E TRANSFORMAÇÃO</a:t>
              </a:r>
            </a:p>
            <a:p>
              <a:pPr algn="ctr"/>
              <a:r>
                <a:rPr lang="pt-BR" sz="1600" b="1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19482" name="_s1037"/>
            <p:cNvSpPr>
              <a:spLocks noChangeArrowheads="1"/>
            </p:cNvSpPr>
            <p:nvPr/>
          </p:nvSpPr>
          <p:spPr bwMode="auto">
            <a:xfrm>
              <a:off x="1432" y="1045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pt-BR" sz="1600" b="1">
                  <a:solidFill>
                    <a:srgbClr val="0033CC"/>
                  </a:solidFill>
                  <a:latin typeface="Tahoma" pitchFamily="34" charset="0"/>
                  <a:cs typeface="Tahoma" pitchFamily="34" charset="0"/>
                </a:rPr>
                <a:t>DIAGNÓSTICO</a:t>
              </a:r>
            </a:p>
            <a:p>
              <a:pPr algn="ctr"/>
              <a:r>
                <a:rPr lang="pt-BR" b="1">
                  <a:solidFill>
                    <a:srgbClr val="FF0000"/>
                  </a:solidFill>
                  <a:latin typeface="Calibri" pitchFamily="34" charset="0"/>
                </a:rPr>
                <a:t>I</a:t>
              </a:r>
            </a:p>
          </p:txBody>
        </p:sp>
      </p:grpSp>
      <p:sp>
        <p:nvSpPr>
          <p:cNvPr id="19465" name="Retângulo 21"/>
          <p:cNvSpPr>
            <a:spLocks noChangeArrowheads="1"/>
          </p:cNvSpPr>
          <p:nvPr/>
        </p:nvSpPr>
        <p:spPr bwMode="auto">
          <a:xfrm>
            <a:off x="1265238" y="476250"/>
            <a:ext cx="667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400" b="1" u="sng">
                <a:solidFill>
                  <a:srgbClr val="0D0D0D"/>
                </a:solidFill>
                <a:latin typeface="Arial Black" pitchFamily="34" charset="0"/>
              </a:rPr>
              <a:t>CONCEPÇÃO E ETAPAS DO PROCESSO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651500" y="1844675"/>
            <a:ext cx="2951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800" b="1">
                <a:solidFill>
                  <a:srgbClr val="C00000"/>
                </a:solidFill>
                <a:latin typeface="Arial Black" pitchFamily="34" charset="0"/>
              </a:rPr>
              <a:t>Qualidade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597852" y="1936984"/>
            <a:ext cx="1957342" cy="396682"/>
          </a:xfrm>
          <a:prstGeom prst="leftRightArrow">
            <a:avLst>
              <a:gd name="adj1" fmla="val 50000"/>
              <a:gd name="adj2" fmla="val 91765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9470" name="Text Box 5"/>
          <p:cNvSpPr txBox="1">
            <a:spLocks noChangeArrowheads="1"/>
          </p:cNvSpPr>
          <p:nvPr/>
        </p:nvSpPr>
        <p:spPr bwMode="auto">
          <a:xfrm>
            <a:off x="3708400" y="1519238"/>
            <a:ext cx="177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147224"/>
                </a:solidFill>
                <a:latin typeface="Arial Black" pitchFamily="34" charset="0"/>
              </a:rPr>
              <a:t>Conceitos</a:t>
            </a:r>
          </a:p>
        </p:txBody>
      </p:sp>
      <p:sp>
        <p:nvSpPr>
          <p:cNvPr id="19471" name="Text Box 6"/>
          <p:cNvSpPr txBox="1">
            <a:spLocks noChangeArrowheads="1"/>
          </p:cNvSpPr>
          <p:nvPr/>
        </p:nvSpPr>
        <p:spPr bwMode="auto">
          <a:xfrm>
            <a:off x="3419475" y="2349500"/>
            <a:ext cx="2405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147224"/>
                </a:solidFill>
                <a:latin typeface="Arial Black" pitchFamily="34" charset="0"/>
              </a:rPr>
              <a:t>Indissociáveis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84213" y="1830388"/>
            <a:ext cx="28971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800" b="1">
                <a:solidFill>
                  <a:srgbClr val="C00000"/>
                </a:solidFill>
                <a:latin typeface="Arial Black" pitchFamily="34" charset="0"/>
              </a:rPr>
              <a:t>Avaliação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35419412"/>
              </p:ext>
            </p:extLst>
          </p:nvPr>
        </p:nvGraphicFramePr>
        <p:xfrm>
          <a:off x="457200" y="620688"/>
          <a:ext cx="843528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980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3510</TotalTime>
  <Words>903</Words>
  <Application>Microsoft Office PowerPoint</Application>
  <PresentationFormat>Apresentação na tela (4:3)</PresentationFormat>
  <Paragraphs>171</Paragraphs>
  <Slides>23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5" baseType="lpstr">
      <vt:lpstr>Cívico</vt:lpstr>
      <vt:lpstr>Acrobat Document</vt:lpstr>
      <vt:lpstr>Apresentação do PowerPoint</vt:lpstr>
      <vt:lpstr>Apresentação do PowerPoint</vt:lpstr>
      <vt:lpstr>S I N A E S</vt:lpstr>
      <vt:lpstr>Apresentação do PowerPoint</vt:lpstr>
      <vt:lpstr>Apresentação do PowerPoint</vt:lpstr>
      <vt:lpstr>Exame Nacional de Desempenho dos Estudantes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NOSSOS NÚMEROS _ CPC</vt:lpstr>
      <vt:lpstr>NOSSOS NÚMEROS _ ENADE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Questionário do Estudante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Proeg</dc:creator>
  <cp:lastModifiedBy>PROEG</cp:lastModifiedBy>
  <cp:revision>649</cp:revision>
  <cp:lastPrinted>2014-10-16T10:26:51Z</cp:lastPrinted>
  <dcterms:created xsi:type="dcterms:W3CDTF">2014-06-11T00:15:41Z</dcterms:created>
  <dcterms:modified xsi:type="dcterms:W3CDTF">2017-10-25T17:07:10Z</dcterms:modified>
</cp:coreProperties>
</file>